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0" r:id="rId11"/>
    <p:sldId id="291" r:id="rId12"/>
    <p:sldId id="265" r:id="rId13"/>
    <p:sldId id="284" r:id="rId14"/>
    <p:sldId id="285" r:id="rId15"/>
    <p:sldId id="286" r:id="rId16"/>
    <p:sldId id="287" r:id="rId17"/>
    <p:sldId id="289" r:id="rId18"/>
    <p:sldId id="288" r:id="rId19"/>
    <p:sldId id="267" r:id="rId20"/>
    <p:sldId id="268" r:id="rId21"/>
    <p:sldId id="269" r:id="rId22"/>
    <p:sldId id="270" r:id="rId23"/>
    <p:sldId id="27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9" r:id="rId35"/>
    <p:sldId id="302" r:id="rId36"/>
    <p:sldId id="303" r:id="rId37"/>
    <p:sldId id="304" r:id="rId38"/>
    <p:sldId id="305" r:id="rId39"/>
    <p:sldId id="306" r:id="rId40"/>
    <p:sldId id="307" r:id="rId41"/>
    <p:sldId id="308" r:id="rId42"/>
  </p:sldIdLst>
  <p:sldSz cx="9144000" cy="5143500" type="screen16x9"/>
  <p:notesSz cx="6735763" cy="9866313"/>
  <p:embeddedFontLst>
    <p:embeddedFont>
      <p:font typeface="맑은 고딕" pitchFamily="50" charset="-127"/>
      <p:regular r:id="rId44"/>
      <p:bold r:id="rId45"/>
    </p:embeddedFont>
    <p:embeddedFont>
      <p:font typeface="12롯데마트드림Light" pitchFamily="18" charset="-127"/>
      <p:regular r:id="rId46"/>
    </p:embeddedFont>
    <p:embeddedFont>
      <p:font typeface="배달의민족 도현" pitchFamily="50" charset="-127"/>
      <p:regular r:id="rId47"/>
    </p:embeddedFont>
    <p:embeddedFont>
      <p:font typeface="나눔바른고딕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76" autoAdjust="0"/>
  </p:normalViewPr>
  <p:slideViewPr>
    <p:cSldViewPr>
      <p:cViewPr varScale="1">
        <p:scale>
          <a:sx n="88" d="100"/>
          <a:sy n="88" d="100"/>
        </p:scale>
        <p:origin x="-1210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CBD8BA-DFED-4E06-8173-E37BA65BD0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FA5A590-FFF3-4473-9169-8CF72567808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바른고딕" pitchFamily="50" charset="-127"/>
              <a:ea typeface="나눔바른고딕" pitchFamily="50" charset="-127"/>
            </a:rPr>
            <a:t>정의</a:t>
          </a:r>
          <a:endParaRPr lang="ko-KR" altLang="en-US" dirty="0">
            <a:latin typeface="나눔바른고딕" pitchFamily="50" charset="-127"/>
            <a:ea typeface="나눔바른고딕" pitchFamily="50" charset="-127"/>
          </a:endParaRPr>
        </a:p>
      </dgm:t>
    </dgm:pt>
    <dgm:pt modelId="{DEFFD027-1179-4521-8203-360E8D8569B2}" type="parTrans" cxnId="{4CC8D215-3F33-41D2-A96D-783FF91CE602}">
      <dgm:prSet/>
      <dgm:spPr/>
      <dgm:t>
        <a:bodyPr/>
        <a:lstStyle/>
        <a:p>
          <a:pPr latinLnBrk="1"/>
          <a:endParaRPr lang="ko-KR" altLang="en-US"/>
        </a:p>
      </dgm:t>
    </dgm:pt>
    <dgm:pt modelId="{D0CFB547-4867-4A6A-AE2D-A362C5A07385}" type="sibTrans" cxnId="{4CC8D215-3F33-41D2-A96D-783FF91CE602}">
      <dgm:prSet/>
      <dgm:spPr/>
      <dgm:t>
        <a:bodyPr/>
        <a:lstStyle/>
        <a:p>
          <a:pPr latinLnBrk="1"/>
          <a:endParaRPr lang="ko-KR" altLang="en-US"/>
        </a:p>
      </dgm:t>
    </dgm:pt>
    <dgm:pt modelId="{D155EB45-02C3-458E-A510-EDB1A3A3C4C5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바른고딕" pitchFamily="50" charset="-127"/>
              <a:ea typeface="나눔바른고딕" pitchFamily="50" charset="-127"/>
            </a:rPr>
            <a:t>게임 이외의 영역에 게임 </a:t>
          </a:r>
          <a:r>
            <a:rPr lang="ko-KR" altLang="en-US" dirty="0" err="1" smtClean="0">
              <a:latin typeface="나눔바른고딕" pitchFamily="50" charset="-127"/>
              <a:ea typeface="나눔바른고딕" pitchFamily="50" charset="-127"/>
            </a:rPr>
            <a:t>메커닉을</a:t>
          </a:r>
          <a:r>
            <a:rPr lang="ko-KR" altLang="en-US" dirty="0" smtClean="0">
              <a:latin typeface="나눔바른고딕" pitchFamily="50" charset="-127"/>
              <a:ea typeface="나눔바른고딕" pitchFamily="50" charset="-127"/>
            </a:rPr>
            <a:t> 활용하는 것</a:t>
          </a:r>
          <a:r>
            <a:rPr lang="en-US" altLang="ko-KR" dirty="0" smtClean="0">
              <a:latin typeface="나눔바른고딕" pitchFamily="50" charset="-127"/>
              <a:ea typeface="나눔바른고딕" pitchFamily="50" charset="-127"/>
            </a:rPr>
            <a:t>.</a:t>
          </a:r>
          <a:endParaRPr lang="ko-KR" altLang="en-US" dirty="0">
            <a:latin typeface="나눔바른고딕" pitchFamily="50" charset="-127"/>
            <a:ea typeface="나눔바른고딕" pitchFamily="50" charset="-127"/>
          </a:endParaRPr>
        </a:p>
      </dgm:t>
    </dgm:pt>
    <dgm:pt modelId="{DFA7B2BC-5ECD-4167-9F52-B74EB338A964}" type="parTrans" cxnId="{F902A5F0-DF4C-4775-ACED-E09F4B84913E}">
      <dgm:prSet/>
      <dgm:spPr/>
      <dgm:t>
        <a:bodyPr/>
        <a:lstStyle/>
        <a:p>
          <a:pPr latinLnBrk="1"/>
          <a:endParaRPr lang="ko-KR" altLang="en-US"/>
        </a:p>
      </dgm:t>
    </dgm:pt>
    <dgm:pt modelId="{61BDC825-0EC3-4D80-BE5D-5A0925F975A5}" type="sibTrans" cxnId="{F902A5F0-DF4C-4775-ACED-E09F4B84913E}">
      <dgm:prSet/>
      <dgm:spPr/>
      <dgm:t>
        <a:bodyPr/>
        <a:lstStyle/>
        <a:p>
          <a:pPr latinLnBrk="1"/>
          <a:endParaRPr lang="ko-KR" altLang="en-US"/>
        </a:p>
      </dgm:t>
    </dgm:pt>
    <dgm:pt modelId="{BDD575F3-A410-4FDB-B504-A7D121388D1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바른고딕" pitchFamily="50" charset="-127"/>
              <a:ea typeface="나눔바른고딕" pitchFamily="50" charset="-127"/>
            </a:rPr>
            <a:t>예시</a:t>
          </a:r>
          <a:endParaRPr lang="ko-KR" altLang="en-US" dirty="0">
            <a:latin typeface="나눔바른고딕" pitchFamily="50" charset="-127"/>
            <a:ea typeface="나눔바른고딕" pitchFamily="50" charset="-127"/>
          </a:endParaRPr>
        </a:p>
      </dgm:t>
    </dgm:pt>
    <dgm:pt modelId="{38C5B5DA-5B30-4C32-91BE-8F1F07385234}" type="parTrans" cxnId="{84C5D232-6B05-4BF8-AC1A-FE71E2EDAAD1}">
      <dgm:prSet/>
      <dgm:spPr/>
      <dgm:t>
        <a:bodyPr/>
        <a:lstStyle/>
        <a:p>
          <a:pPr latinLnBrk="1"/>
          <a:endParaRPr lang="ko-KR" altLang="en-US"/>
        </a:p>
      </dgm:t>
    </dgm:pt>
    <dgm:pt modelId="{BCA2BD70-1CA7-4DC8-AFBC-49585FA96A13}" type="sibTrans" cxnId="{84C5D232-6B05-4BF8-AC1A-FE71E2EDAAD1}">
      <dgm:prSet/>
      <dgm:spPr/>
      <dgm:t>
        <a:bodyPr/>
        <a:lstStyle/>
        <a:p>
          <a:pPr latinLnBrk="1"/>
          <a:endParaRPr lang="ko-KR" altLang="en-US"/>
        </a:p>
      </dgm:t>
    </dgm:pt>
    <dgm:pt modelId="{B9252FC9-C4E9-4FF1-9E7F-F7783C16DF5F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바른고딕" pitchFamily="50" charset="-127"/>
              <a:ea typeface="나눔바른고딕" pitchFamily="50" charset="-127"/>
            </a:rPr>
            <a:t>아이에게 </a:t>
          </a:r>
          <a:r>
            <a:rPr lang="ko-KR" altLang="en-US" dirty="0" err="1" smtClean="0">
              <a:latin typeface="나눔바른고딕" pitchFamily="50" charset="-127"/>
              <a:ea typeface="나눔바른고딕" pitchFamily="50" charset="-127"/>
            </a:rPr>
            <a:t>브로콜리</a:t>
          </a:r>
          <a:r>
            <a:rPr lang="ko-KR" altLang="en-US" dirty="0" smtClean="0">
              <a:latin typeface="나눔바른고딕" pitchFamily="50" charset="-127"/>
              <a:ea typeface="나눔바른고딕" pitchFamily="50" charset="-127"/>
            </a:rPr>
            <a:t> 먹이기</a:t>
          </a:r>
          <a:endParaRPr lang="ko-KR" altLang="en-US" dirty="0">
            <a:latin typeface="나눔바른고딕" pitchFamily="50" charset="-127"/>
            <a:ea typeface="나눔바른고딕" pitchFamily="50" charset="-127"/>
          </a:endParaRPr>
        </a:p>
      </dgm:t>
    </dgm:pt>
    <dgm:pt modelId="{AC37625A-5266-42DB-A24A-AD5D077E8156}" type="parTrans" cxnId="{9CE3B761-F2BD-4F63-9F0F-800FE3D652EC}">
      <dgm:prSet/>
      <dgm:spPr/>
      <dgm:t>
        <a:bodyPr/>
        <a:lstStyle/>
        <a:p>
          <a:pPr latinLnBrk="1"/>
          <a:endParaRPr lang="ko-KR" altLang="en-US"/>
        </a:p>
      </dgm:t>
    </dgm:pt>
    <dgm:pt modelId="{2A8CEF11-29B8-487A-867D-6C0A5AD3C4E5}" type="sibTrans" cxnId="{9CE3B761-F2BD-4F63-9F0F-800FE3D652EC}">
      <dgm:prSet/>
      <dgm:spPr/>
      <dgm:t>
        <a:bodyPr/>
        <a:lstStyle/>
        <a:p>
          <a:pPr latinLnBrk="1"/>
          <a:endParaRPr lang="ko-KR" altLang="en-US"/>
        </a:p>
      </dgm:t>
    </dgm:pt>
    <dgm:pt modelId="{F560B24E-C19A-42B3-B46E-A801C014CCA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바른고딕" pitchFamily="50" charset="-127"/>
              <a:ea typeface="나눔바른고딕" pitchFamily="50" charset="-127"/>
            </a:rPr>
            <a:t>게임적인 사고와 기법을 활용해 유저를 몰입시키고 문제를 해결하는 과정   </a:t>
          </a:r>
          <a:r>
            <a:rPr lang="en-US" altLang="ko-KR" dirty="0" smtClean="0">
              <a:latin typeface="나눔바른고딕" pitchFamily="50" charset="-127"/>
              <a:ea typeface="나눔바른고딕" pitchFamily="50" charset="-127"/>
            </a:rPr>
            <a:t>_Gabe </a:t>
          </a:r>
          <a:r>
            <a:rPr lang="en-US" altLang="ko-KR" dirty="0" err="1" smtClean="0">
              <a:latin typeface="나눔바른고딕" pitchFamily="50" charset="-127"/>
              <a:ea typeface="나눔바른고딕" pitchFamily="50" charset="-127"/>
            </a:rPr>
            <a:t>Zichemann</a:t>
          </a:r>
          <a:r>
            <a:rPr lang="en-US" altLang="ko-KR" dirty="0" smtClean="0">
              <a:latin typeface="나눔바른고딕" pitchFamily="50" charset="-127"/>
              <a:ea typeface="나눔바른고딕" pitchFamily="50" charset="-127"/>
            </a:rPr>
            <a:t>(2011)</a:t>
          </a:r>
          <a:endParaRPr lang="ko-KR" altLang="en-US" dirty="0">
            <a:latin typeface="나눔바른고딕" pitchFamily="50" charset="-127"/>
            <a:ea typeface="나눔바른고딕" pitchFamily="50" charset="-127"/>
          </a:endParaRPr>
        </a:p>
      </dgm:t>
    </dgm:pt>
    <dgm:pt modelId="{C4B47119-D581-4624-BE25-915DB2C3A383}" type="parTrans" cxnId="{A64DB1D8-592E-4545-9B35-AD96C8C4F85D}">
      <dgm:prSet/>
      <dgm:spPr/>
      <dgm:t>
        <a:bodyPr/>
        <a:lstStyle/>
        <a:p>
          <a:pPr latinLnBrk="1"/>
          <a:endParaRPr lang="ko-KR" altLang="en-US"/>
        </a:p>
      </dgm:t>
    </dgm:pt>
    <dgm:pt modelId="{1D499210-ADE4-418D-A1DE-D08FEB08A642}" type="sibTrans" cxnId="{A64DB1D8-592E-4545-9B35-AD96C8C4F85D}">
      <dgm:prSet/>
      <dgm:spPr/>
      <dgm:t>
        <a:bodyPr/>
        <a:lstStyle/>
        <a:p>
          <a:pPr latinLnBrk="1"/>
          <a:endParaRPr lang="ko-KR" altLang="en-US"/>
        </a:p>
      </dgm:t>
    </dgm:pt>
    <dgm:pt modelId="{C5DEA00B-A81D-42B5-9649-B591E5B71D1C}">
      <dgm:prSet phldrT="[텍스트]"/>
      <dgm:spPr/>
      <dgm:t>
        <a:bodyPr/>
        <a:lstStyle/>
        <a:p>
          <a:pPr latinLnBrk="1"/>
          <a:endParaRPr lang="ko-KR" altLang="en-US" dirty="0">
            <a:latin typeface="나눔바른고딕" pitchFamily="50" charset="-127"/>
            <a:ea typeface="나눔바른고딕" pitchFamily="50" charset="-127"/>
          </a:endParaRPr>
        </a:p>
      </dgm:t>
    </dgm:pt>
    <dgm:pt modelId="{956B5462-7351-467C-84B1-1F300A7507E0}" type="parTrans" cxnId="{8663DC83-31B2-4F6B-B57D-1BA92847E73B}">
      <dgm:prSet/>
      <dgm:spPr/>
      <dgm:t>
        <a:bodyPr/>
        <a:lstStyle/>
        <a:p>
          <a:pPr latinLnBrk="1"/>
          <a:endParaRPr lang="ko-KR" altLang="en-US"/>
        </a:p>
      </dgm:t>
    </dgm:pt>
    <dgm:pt modelId="{8EE40482-31FD-4C0A-A977-860276A568F3}" type="sibTrans" cxnId="{8663DC83-31B2-4F6B-B57D-1BA92847E73B}">
      <dgm:prSet/>
      <dgm:spPr/>
      <dgm:t>
        <a:bodyPr/>
        <a:lstStyle/>
        <a:p>
          <a:pPr latinLnBrk="1"/>
          <a:endParaRPr lang="ko-KR" altLang="en-US"/>
        </a:p>
      </dgm:t>
    </dgm:pt>
    <dgm:pt modelId="{21F6BB33-4DB2-4B61-95CE-2EF78B0D5CC6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나눔바른고딕" pitchFamily="50" charset="-127"/>
              <a:ea typeface="나눔바른고딕" pitchFamily="50" charset="-127"/>
            </a:rPr>
            <a:t>Fold It</a:t>
          </a:r>
          <a:endParaRPr lang="ko-KR" altLang="en-US" dirty="0">
            <a:latin typeface="나눔바른고딕" pitchFamily="50" charset="-127"/>
            <a:ea typeface="나눔바른고딕" pitchFamily="50" charset="-127"/>
          </a:endParaRPr>
        </a:p>
      </dgm:t>
    </dgm:pt>
    <dgm:pt modelId="{CD95A80C-B0D3-484D-AFA8-9860D312EDB0}" type="parTrans" cxnId="{CCD3FEF2-6EE0-48B2-B448-24E6FC1968C9}">
      <dgm:prSet/>
      <dgm:spPr/>
      <dgm:t>
        <a:bodyPr/>
        <a:lstStyle/>
        <a:p>
          <a:pPr latinLnBrk="1"/>
          <a:endParaRPr lang="ko-KR" altLang="en-US"/>
        </a:p>
      </dgm:t>
    </dgm:pt>
    <dgm:pt modelId="{1E896982-C73A-408D-85DF-AE69D51DE305}" type="sibTrans" cxnId="{CCD3FEF2-6EE0-48B2-B448-24E6FC1968C9}">
      <dgm:prSet/>
      <dgm:spPr/>
      <dgm:t>
        <a:bodyPr/>
        <a:lstStyle/>
        <a:p>
          <a:pPr latinLnBrk="1"/>
          <a:endParaRPr lang="ko-KR" altLang="en-US"/>
        </a:p>
      </dgm:t>
    </dgm:pt>
    <dgm:pt modelId="{A480B114-497E-40BF-B305-C97C7F8AAF42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바른고딕" pitchFamily="50" charset="-127"/>
              <a:ea typeface="나눔바른고딕" pitchFamily="50" charset="-127"/>
            </a:rPr>
            <a:t>텍사스 집안일 </a:t>
          </a:r>
          <a:r>
            <a:rPr lang="en-US" altLang="ko-KR" dirty="0" smtClean="0">
              <a:latin typeface="나눔바른고딕" pitchFamily="50" charset="-127"/>
              <a:ea typeface="나눔바른고딕" pitchFamily="50" charset="-127"/>
            </a:rPr>
            <a:t>chorewars.com</a:t>
          </a:r>
          <a:endParaRPr lang="ko-KR" altLang="en-US" dirty="0">
            <a:latin typeface="나눔바른고딕" pitchFamily="50" charset="-127"/>
            <a:ea typeface="나눔바른고딕" pitchFamily="50" charset="-127"/>
          </a:endParaRPr>
        </a:p>
      </dgm:t>
    </dgm:pt>
    <dgm:pt modelId="{1BDE0C77-CBE5-43E9-B3C1-1CA257337DBA}" type="parTrans" cxnId="{61DBCB05-F79E-4B72-8A1A-13AC537F2F1E}">
      <dgm:prSet/>
      <dgm:spPr/>
      <dgm:t>
        <a:bodyPr/>
        <a:lstStyle/>
        <a:p>
          <a:pPr latinLnBrk="1"/>
          <a:endParaRPr lang="ko-KR" altLang="en-US"/>
        </a:p>
      </dgm:t>
    </dgm:pt>
    <dgm:pt modelId="{D7BE83C9-1E2B-41BD-8CE0-0F20E0D18E89}" type="sibTrans" cxnId="{61DBCB05-F79E-4B72-8A1A-13AC537F2F1E}">
      <dgm:prSet/>
      <dgm:spPr/>
      <dgm:t>
        <a:bodyPr/>
        <a:lstStyle/>
        <a:p>
          <a:pPr latinLnBrk="1"/>
          <a:endParaRPr lang="ko-KR" altLang="en-US"/>
        </a:p>
      </dgm:t>
    </dgm:pt>
    <dgm:pt modelId="{E834CD08-8BEB-4562-BA07-FAE73E94CBDB}" type="pres">
      <dgm:prSet presAssocID="{5ACBD8BA-DFED-4E06-8173-E37BA65BD00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33BF17-67D6-4BFE-80C2-D9B1624E8483}" type="pres">
      <dgm:prSet presAssocID="{DFA5A590-FFF3-4473-9169-8CF72567808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498F9D-D2C1-4BF6-8959-39FC8D9670C9}" type="pres">
      <dgm:prSet presAssocID="{DFA5A590-FFF3-4473-9169-8CF72567808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3CF2E9-25AC-45DE-AFC2-F8057DBCB4E8}" type="pres">
      <dgm:prSet presAssocID="{BDD575F3-A410-4FDB-B504-A7D121388D1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CD1D98-991D-4007-8D2D-A82998715875}" type="pres">
      <dgm:prSet presAssocID="{BDD575F3-A410-4FDB-B504-A7D121388D1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1DBCB05-F79E-4B72-8A1A-13AC537F2F1E}" srcId="{BDD575F3-A410-4FDB-B504-A7D121388D1C}" destId="{A480B114-497E-40BF-B305-C97C7F8AAF42}" srcOrd="2" destOrd="0" parTransId="{1BDE0C77-CBE5-43E9-B3C1-1CA257337DBA}" sibTransId="{D7BE83C9-1E2B-41BD-8CE0-0F20E0D18E89}"/>
    <dgm:cxn modelId="{A64DB1D8-592E-4545-9B35-AD96C8C4F85D}" srcId="{DFA5A590-FFF3-4473-9169-8CF725678087}" destId="{F560B24E-C19A-42B3-B46E-A801C014CCAE}" srcOrd="1" destOrd="0" parTransId="{C4B47119-D581-4624-BE25-915DB2C3A383}" sibTransId="{1D499210-ADE4-418D-A1DE-D08FEB08A642}"/>
    <dgm:cxn modelId="{06837365-B17D-44E8-AEA2-111353B2F76C}" type="presOf" srcId="{A480B114-497E-40BF-B305-C97C7F8AAF42}" destId="{95CD1D98-991D-4007-8D2D-A82998715875}" srcOrd="0" destOrd="2" presId="urn:microsoft.com/office/officeart/2005/8/layout/vList2"/>
    <dgm:cxn modelId="{8663DC83-31B2-4F6B-B57D-1BA92847E73B}" srcId="{BDD575F3-A410-4FDB-B504-A7D121388D1C}" destId="{C5DEA00B-A81D-42B5-9649-B591E5B71D1C}" srcOrd="3" destOrd="0" parTransId="{956B5462-7351-467C-84B1-1F300A7507E0}" sibTransId="{8EE40482-31FD-4C0A-A977-860276A568F3}"/>
    <dgm:cxn modelId="{84C5D232-6B05-4BF8-AC1A-FE71E2EDAAD1}" srcId="{5ACBD8BA-DFED-4E06-8173-E37BA65BD003}" destId="{BDD575F3-A410-4FDB-B504-A7D121388D1C}" srcOrd="1" destOrd="0" parTransId="{38C5B5DA-5B30-4C32-91BE-8F1F07385234}" sibTransId="{BCA2BD70-1CA7-4DC8-AFBC-49585FA96A13}"/>
    <dgm:cxn modelId="{4CC8D215-3F33-41D2-A96D-783FF91CE602}" srcId="{5ACBD8BA-DFED-4E06-8173-E37BA65BD003}" destId="{DFA5A590-FFF3-4473-9169-8CF725678087}" srcOrd="0" destOrd="0" parTransId="{DEFFD027-1179-4521-8203-360E8D8569B2}" sibTransId="{D0CFB547-4867-4A6A-AE2D-A362C5A07385}"/>
    <dgm:cxn modelId="{01A446EE-305A-4E8E-80B5-E78C076E37B0}" type="presOf" srcId="{F560B24E-C19A-42B3-B46E-A801C014CCAE}" destId="{04498F9D-D2C1-4BF6-8959-39FC8D9670C9}" srcOrd="0" destOrd="1" presId="urn:microsoft.com/office/officeart/2005/8/layout/vList2"/>
    <dgm:cxn modelId="{CF05AFC7-DB14-4AF1-BEFB-8DC8D1FE08BE}" type="presOf" srcId="{C5DEA00B-A81D-42B5-9649-B591E5B71D1C}" destId="{95CD1D98-991D-4007-8D2D-A82998715875}" srcOrd="0" destOrd="3" presId="urn:microsoft.com/office/officeart/2005/8/layout/vList2"/>
    <dgm:cxn modelId="{CCD3FEF2-6EE0-48B2-B448-24E6FC1968C9}" srcId="{BDD575F3-A410-4FDB-B504-A7D121388D1C}" destId="{21F6BB33-4DB2-4B61-95CE-2EF78B0D5CC6}" srcOrd="1" destOrd="0" parTransId="{CD95A80C-B0D3-484D-AFA8-9860D312EDB0}" sibTransId="{1E896982-C73A-408D-85DF-AE69D51DE305}"/>
    <dgm:cxn modelId="{79D58AF3-DBF2-4008-A9AF-E8388D08FF70}" type="presOf" srcId="{D155EB45-02C3-458E-A510-EDB1A3A3C4C5}" destId="{04498F9D-D2C1-4BF6-8959-39FC8D9670C9}" srcOrd="0" destOrd="0" presId="urn:microsoft.com/office/officeart/2005/8/layout/vList2"/>
    <dgm:cxn modelId="{EB965713-2605-471C-8667-8FFE44734FFB}" type="presOf" srcId="{21F6BB33-4DB2-4B61-95CE-2EF78B0D5CC6}" destId="{95CD1D98-991D-4007-8D2D-A82998715875}" srcOrd="0" destOrd="1" presId="urn:microsoft.com/office/officeart/2005/8/layout/vList2"/>
    <dgm:cxn modelId="{A902B8EE-39A2-4A75-83B7-D8F0502CAAB0}" type="presOf" srcId="{B9252FC9-C4E9-4FF1-9E7F-F7783C16DF5F}" destId="{95CD1D98-991D-4007-8D2D-A82998715875}" srcOrd="0" destOrd="0" presId="urn:microsoft.com/office/officeart/2005/8/layout/vList2"/>
    <dgm:cxn modelId="{BF52A059-9BD4-4ACD-BCBC-62776296FE70}" type="presOf" srcId="{5ACBD8BA-DFED-4E06-8173-E37BA65BD003}" destId="{E834CD08-8BEB-4562-BA07-FAE73E94CBDB}" srcOrd="0" destOrd="0" presId="urn:microsoft.com/office/officeart/2005/8/layout/vList2"/>
    <dgm:cxn modelId="{F902A5F0-DF4C-4775-ACED-E09F4B84913E}" srcId="{DFA5A590-FFF3-4473-9169-8CF725678087}" destId="{D155EB45-02C3-458E-A510-EDB1A3A3C4C5}" srcOrd="0" destOrd="0" parTransId="{DFA7B2BC-5ECD-4167-9F52-B74EB338A964}" sibTransId="{61BDC825-0EC3-4D80-BE5D-5A0925F975A5}"/>
    <dgm:cxn modelId="{9CE3B761-F2BD-4F63-9F0F-800FE3D652EC}" srcId="{BDD575F3-A410-4FDB-B504-A7D121388D1C}" destId="{B9252FC9-C4E9-4FF1-9E7F-F7783C16DF5F}" srcOrd="0" destOrd="0" parTransId="{AC37625A-5266-42DB-A24A-AD5D077E8156}" sibTransId="{2A8CEF11-29B8-487A-867D-6C0A5AD3C4E5}"/>
    <dgm:cxn modelId="{EB880762-B14A-4DC6-A61F-80F921A575A0}" type="presOf" srcId="{BDD575F3-A410-4FDB-B504-A7D121388D1C}" destId="{643CF2E9-25AC-45DE-AFC2-F8057DBCB4E8}" srcOrd="0" destOrd="0" presId="urn:microsoft.com/office/officeart/2005/8/layout/vList2"/>
    <dgm:cxn modelId="{5B2AABFE-B297-4B3A-A58A-457D1FF0A5A4}" type="presOf" srcId="{DFA5A590-FFF3-4473-9169-8CF725678087}" destId="{DD33BF17-67D6-4BFE-80C2-D9B1624E8483}" srcOrd="0" destOrd="0" presId="urn:microsoft.com/office/officeart/2005/8/layout/vList2"/>
    <dgm:cxn modelId="{53E2236B-43D8-45CB-AAEA-9E2DF5EECB40}" type="presParOf" srcId="{E834CD08-8BEB-4562-BA07-FAE73E94CBDB}" destId="{DD33BF17-67D6-4BFE-80C2-D9B1624E8483}" srcOrd="0" destOrd="0" presId="urn:microsoft.com/office/officeart/2005/8/layout/vList2"/>
    <dgm:cxn modelId="{9B95DB6B-A685-46BB-8DBD-BE70C6D2546A}" type="presParOf" srcId="{E834CD08-8BEB-4562-BA07-FAE73E94CBDB}" destId="{04498F9D-D2C1-4BF6-8959-39FC8D9670C9}" srcOrd="1" destOrd="0" presId="urn:microsoft.com/office/officeart/2005/8/layout/vList2"/>
    <dgm:cxn modelId="{5E14FBCA-3411-440A-9C36-5A34DC5DE1FB}" type="presParOf" srcId="{E834CD08-8BEB-4562-BA07-FAE73E94CBDB}" destId="{643CF2E9-25AC-45DE-AFC2-F8057DBCB4E8}" srcOrd="2" destOrd="0" presId="urn:microsoft.com/office/officeart/2005/8/layout/vList2"/>
    <dgm:cxn modelId="{B379A0F8-FBBD-462A-AB5A-C32D4202F028}" type="presParOf" srcId="{E834CD08-8BEB-4562-BA07-FAE73E94CBDB}" destId="{95CD1D98-991D-4007-8D2D-A8299871587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3BF17-67D6-4BFE-80C2-D9B1624E8483}">
      <dsp:nvSpPr>
        <dsp:cNvPr id="0" name=""/>
        <dsp:cNvSpPr/>
      </dsp:nvSpPr>
      <dsp:spPr>
        <a:xfrm>
          <a:off x="0" y="46266"/>
          <a:ext cx="8377126" cy="538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>
              <a:latin typeface="나눔바른고딕" pitchFamily="50" charset="-127"/>
              <a:ea typeface="나눔바른고딕" pitchFamily="50" charset="-127"/>
            </a:rPr>
            <a:t>정의</a:t>
          </a:r>
          <a:endParaRPr lang="ko-KR" altLang="en-US" sz="1900" kern="1200" dirty="0">
            <a:latin typeface="나눔바른고딕" pitchFamily="50" charset="-127"/>
            <a:ea typeface="나눔바른고딕" pitchFamily="50" charset="-127"/>
          </a:endParaRPr>
        </a:p>
      </dsp:txBody>
      <dsp:txXfrm>
        <a:off x="26299" y="72565"/>
        <a:ext cx="8324528" cy="486132"/>
      </dsp:txXfrm>
    </dsp:sp>
    <dsp:sp modelId="{04498F9D-D2C1-4BF6-8959-39FC8D9670C9}">
      <dsp:nvSpPr>
        <dsp:cNvPr id="0" name=""/>
        <dsp:cNvSpPr/>
      </dsp:nvSpPr>
      <dsp:spPr>
        <a:xfrm>
          <a:off x="0" y="584996"/>
          <a:ext cx="8377126" cy="61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974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dirty="0" smtClean="0">
              <a:latin typeface="나눔바른고딕" pitchFamily="50" charset="-127"/>
              <a:ea typeface="나눔바른고딕" pitchFamily="50" charset="-127"/>
            </a:rPr>
            <a:t>게임 이외의 영역에 게임 </a:t>
          </a:r>
          <a:r>
            <a:rPr lang="ko-KR" altLang="en-US" sz="1500" kern="1200" dirty="0" err="1" smtClean="0">
              <a:latin typeface="나눔바른고딕" pitchFamily="50" charset="-127"/>
              <a:ea typeface="나눔바른고딕" pitchFamily="50" charset="-127"/>
            </a:rPr>
            <a:t>메커닉을</a:t>
          </a:r>
          <a:r>
            <a:rPr lang="ko-KR" altLang="en-US" sz="1500" kern="1200" dirty="0" smtClean="0">
              <a:latin typeface="나눔바른고딕" pitchFamily="50" charset="-127"/>
              <a:ea typeface="나눔바른고딕" pitchFamily="50" charset="-127"/>
            </a:rPr>
            <a:t> 활용하는 것</a:t>
          </a:r>
          <a:r>
            <a:rPr lang="en-US" altLang="ko-KR" sz="1500" kern="1200" dirty="0" smtClean="0">
              <a:latin typeface="나눔바른고딕" pitchFamily="50" charset="-127"/>
              <a:ea typeface="나눔바른고딕" pitchFamily="50" charset="-127"/>
            </a:rPr>
            <a:t>.</a:t>
          </a:r>
          <a:endParaRPr lang="ko-KR" altLang="en-US" sz="1500" kern="1200" dirty="0">
            <a:latin typeface="나눔바른고딕" pitchFamily="50" charset="-127"/>
            <a:ea typeface="나눔바른고딕" pitchFamily="50" charset="-127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dirty="0" smtClean="0">
              <a:latin typeface="나눔바른고딕" pitchFamily="50" charset="-127"/>
              <a:ea typeface="나눔바른고딕" pitchFamily="50" charset="-127"/>
            </a:rPr>
            <a:t>게임적인 사고와 기법을 활용해 유저를 몰입시키고 문제를 해결하는 과정   </a:t>
          </a:r>
          <a:r>
            <a:rPr lang="en-US" altLang="ko-KR" sz="1500" kern="1200" dirty="0" smtClean="0">
              <a:latin typeface="나눔바른고딕" pitchFamily="50" charset="-127"/>
              <a:ea typeface="나눔바른고딕" pitchFamily="50" charset="-127"/>
            </a:rPr>
            <a:t>_Gabe </a:t>
          </a:r>
          <a:r>
            <a:rPr lang="en-US" altLang="ko-KR" sz="1500" kern="1200" dirty="0" err="1" smtClean="0">
              <a:latin typeface="나눔바른고딕" pitchFamily="50" charset="-127"/>
              <a:ea typeface="나눔바른고딕" pitchFamily="50" charset="-127"/>
            </a:rPr>
            <a:t>Zichemann</a:t>
          </a:r>
          <a:r>
            <a:rPr lang="en-US" altLang="ko-KR" sz="1500" kern="1200" dirty="0" smtClean="0">
              <a:latin typeface="나눔바른고딕" pitchFamily="50" charset="-127"/>
              <a:ea typeface="나눔바른고딕" pitchFamily="50" charset="-127"/>
            </a:rPr>
            <a:t>(2011)</a:t>
          </a:r>
          <a:endParaRPr lang="ko-KR" altLang="en-US" sz="1500" kern="1200" dirty="0">
            <a:latin typeface="나눔바른고딕" pitchFamily="50" charset="-127"/>
            <a:ea typeface="나눔바른고딕" pitchFamily="50" charset="-127"/>
          </a:endParaRPr>
        </a:p>
      </dsp:txBody>
      <dsp:txXfrm>
        <a:off x="0" y="584996"/>
        <a:ext cx="8377126" cy="619447"/>
      </dsp:txXfrm>
    </dsp:sp>
    <dsp:sp modelId="{643CF2E9-25AC-45DE-AFC2-F8057DBCB4E8}">
      <dsp:nvSpPr>
        <dsp:cNvPr id="0" name=""/>
        <dsp:cNvSpPr/>
      </dsp:nvSpPr>
      <dsp:spPr>
        <a:xfrm>
          <a:off x="0" y="1204443"/>
          <a:ext cx="8377126" cy="538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>
              <a:latin typeface="나눔바른고딕" pitchFamily="50" charset="-127"/>
              <a:ea typeface="나눔바른고딕" pitchFamily="50" charset="-127"/>
            </a:rPr>
            <a:t>예시</a:t>
          </a:r>
          <a:endParaRPr lang="ko-KR" altLang="en-US" sz="1900" kern="1200" dirty="0">
            <a:latin typeface="나눔바른고딕" pitchFamily="50" charset="-127"/>
            <a:ea typeface="나눔바른고딕" pitchFamily="50" charset="-127"/>
          </a:endParaRPr>
        </a:p>
      </dsp:txBody>
      <dsp:txXfrm>
        <a:off x="26299" y="1230742"/>
        <a:ext cx="8324528" cy="486132"/>
      </dsp:txXfrm>
    </dsp:sp>
    <dsp:sp modelId="{95CD1D98-991D-4007-8D2D-A82998715875}">
      <dsp:nvSpPr>
        <dsp:cNvPr id="0" name=""/>
        <dsp:cNvSpPr/>
      </dsp:nvSpPr>
      <dsp:spPr>
        <a:xfrm>
          <a:off x="0" y="1743173"/>
          <a:ext cx="8377126" cy="125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974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dirty="0" smtClean="0">
              <a:latin typeface="나눔바른고딕" pitchFamily="50" charset="-127"/>
              <a:ea typeface="나눔바른고딕" pitchFamily="50" charset="-127"/>
            </a:rPr>
            <a:t>아이에게 </a:t>
          </a:r>
          <a:r>
            <a:rPr lang="ko-KR" altLang="en-US" sz="1500" kern="1200" dirty="0" err="1" smtClean="0">
              <a:latin typeface="나눔바른고딕" pitchFamily="50" charset="-127"/>
              <a:ea typeface="나눔바른고딕" pitchFamily="50" charset="-127"/>
            </a:rPr>
            <a:t>브로콜리</a:t>
          </a:r>
          <a:r>
            <a:rPr lang="ko-KR" altLang="en-US" sz="1500" kern="1200" dirty="0" smtClean="0">
              <a:latin typeface="나눔바른고딕" pitchFamily="50" charset="-127"/>
              <a:ea typeface="나눔바른고딕" pitchFamily="50" charset="-127"/>
            </a:rPr>
            <a:t> 먹이기</a:t>
          </a:r>
          <a:endParaRPr lang="ko-KR" altLang="en-US" sz="1500" kern="1200" dirty="0">
            <a:latin typeface="나눔바른고딕" pitchFamily="50" charset="-127"/>
            <a:ea typeface="나눔바른고딕" pitchFamily="50" charset="-127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500" kern="1200" dirty="0" smtClean="0">
              <a:latin typeface="나눔바른고딕" pitchFamily="50" charset="-127"/>
              <a:ea typeface="나눔바른고딕" pitchFamily="50" charset="-127"/>
            </a:rPr>
            <a:t>Fold It</a:t>
          </a:r>
          <a:endParaRPr lang="ko-KR" altLang="en-US" sz="1500" kern="1200" dirty="0">
            <a:latin typeface="나눔바른고딕" pitchFamily="50" charset="-127"/>
            <a:ea typeface="나눔바른고딕" pitchFamily="50" charset="-127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dirty="0" smtClean="0">
              <a:latin typeface="나눔바른고딕" pitchFamily="50" charset="-127"/>
              <a:ea typeface="나눔바른고딕" pitchFamily="50" charset="-127"/>
            </a:rPr>
            <a:t>텍사스 집안일 </a:t>
          </a:r>
          <a:r>
            <a:rPr lang="en-US" altLang="ko-KR" sz="1500" kern="1200" dirty="0" smtClean="0">
              <a:latin typeface="나눔바른고딕" pitchFamily="50" charset="-127"/>
              <a:ea typeface="나눔바른고딕" pitchFamily="50" charset="-127"/>
            </a:rPr>
            <a:t>chorewars.com</a:t>
          </a:r>
          <a:endParaRPr lang="ko-KR" altLang="en-US" sz="1500" kern="1200" dirty="0">
            <a:latin typeface="나눔바른고딕" pitchFamily="50" charset="-127"/>
            <a:ea typeface="나눔바른고딕" pitchFamily="50" charset="-127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500" kern="1200" dirty="0">
            <a:latin typeface="나눔바른고딕" pitchFamily="50" charset="-127"/>
            <a:ea typeface="나눔바른고딕" pitchFamily="50" charset="-127"/>
          </a:endParaRPr>
        </a:p>
      </dsp:txBody>
      <dsp:txXfrm>
        <a:off x="0" y="1743173"/>
        <a:ext cx="8377126" cy="1258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D7089-A8B7-4621-BDCC-8D31CA0CDCC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2B136-9D00-4672-B913-318F31F6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사람들은 헬스를 다녀야 할 필요성을 느껴서 전국민의 약 </a:t>
            </a:r>
            <a:r>
              <a:rPr lang="en-US" altLang="ko-KR" dirty="0" smtClean="0"/>
              <a:t>10%</a:t>
            </a:r>
            <a:r>
              <a:rPr lang="ko-KR" altLang="en-US" dirty="0" smtClean="0"/>
              <a:t>가 유료피트니스 센터 회원권을 등록합니다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</a:t>
            </a:r>
            <a:r>
              <a:rPr lang="ko-KR" altLang="en-US" dirty="0" err="1" smtClean="0"/>
              <a:t>이들중</a:t>
            </a:r>
            <a:r>
              <a:rPr lang="ko-KR" altLang="en-US" dirty="0" smtClean="0"/>
              <a:t> 대부분은 작년 </a:t>
            </a:r>
            <a:r>
              <a:rPr lang="ko-KR" altLang="en-US" dirty="0" err="1" smtClean="0"/>
              <a:t>포기자였고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올해도 포기할거고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내년에 또 등록하고 포기할겁니다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무한 도돌이표 현상이 제가 헬스를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년동안</a:t>
            </a:r>
            <a:r>
              <a:rPr lang="ko-KR" altLang="en-US" dirty="0" smtClean="0"/>
              <a:t> 하면서 </a:t>
            </a:r>
            <a:r>
              <a:rPr lang="ko-KR" altLang="en-US" dirty="0" err="1" smtClean="0"/>
              <a:t>지켜봐왔던</a:t>
            </a:r>
            <a:r>
              <a:rPr lang="ko-KR" altLang="en-US" dirty="0" smtClean="0"/>
              <a:t> 현상입니다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18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이제부터는 저희 서비스에 대해서 알려드리도록 하겠습니다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405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메인화면입니다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포인트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퀘스트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보물상자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경기장 같은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게임의 요소들이 </a:t>
            </a:r>
            <a:r>
              <a:rPr lang="ko-KR" altLang="en-US" dirty="0" err="1" smtClean="0"/>
              <a:t>모듈별로</a:t>
            </a:r>
            <a:r>
              <a:rPr lang="ko-KR" altLang="en-US" dirty="0" smtClean="0"/>
              <a:t> 개발될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36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아바타창에</a:t>
            </a:r>
            <a:r>
              <a:rPr lang="ko-KR" altLang="en-US" dirty="0" smtClean="0"/>
              <a:t> 들어가게 되면 내 부위별 신체 레벨이 몇인지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밸런스가 맞는지를 한눈에 파악할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8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저 캐릭터를 가지고 헬스세상을 탐험하는 용사가 </a:t>
            </a:r>
            <a:r>
              <a:rPr lang="ko-KR" altLang="en-US" dirty="0" err="1" smtClean="0"/>
              <a:t>되는것입니다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각각의 대륙은 각각의 </a:t>
            </a:r>
            <a:r>
              <a:rPr lang="ko-KR" altLang="en-US" dirty="0" err="1" smtClean="0"/>
              <a:t>챕터로</a:t>
            </a:r>
            <a:r>
              <a:rPr lang="ko-KR" altLang="en-US" dirty="0" smtClean="0"/>
              <a:t> 이루어져있고 각각의 </a:t>
            </a:r>
            <a:r>
              <a:rPr lang="ko-KR" altLang="en-US" dirty="0" err="1" smtClean="0"/>
              <a:t>챕터에서는</a:t>
            </a:r>
            <a:r>
              <a:rPr lang="ko-KR" altLang="en-US" dirty="0" smtClean="0"/>
              <a:t> 난이도별로 체계화된 지식을 </a:t>
            </a:r>
            <a:r>
              <a:rPr lang="ko-KR" altLang="en-US" dirty="0" err="1" smtClean="0"/>
              <a:t>얻을수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772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유저는 </a:t>
            </a:r>
            <a:r>
              <a:rPr lang="ko-KR" altLang="en-US" dirty="0" err="1" smtClean="0"/>
              <a:t>퀘스트를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깨다보면</a:t>
            </a:r>
            <a:r>
              <a:rPr lang="ko-KR" altLang="en-US" dirty="0" smtClean="0"/>
              <a:t> 자신의 목적을 위해서 어떤 운동을 어떻게 </a:t>
            </a:r>
            <a:r>
              <a:rPr lang="ko-KR" altLang="en-US" dirty="0" err="1" smtClean="0"/>
              <a:t>해야하는지</a:t>
            </a:r>
            <a:r>
              <a:rPr lang="ko-KR" altLang="en-US" dirty="0" smtClean="0"/>
              <a:t> 자연스럽게 깨닫게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01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살빼는</a:t>
            </a:r>
            <a:r>
              <a:rPr lang="ko-KR" altLang="en-US" dirty="0" smtClean="0"/>
              <a:t> 사람이 하면 좋은 방식의 </a:t>
            </a:r>
            <a:r>
              <a:rPr lang="ko-KR" altLang="en-US" dirty="0" err="1" smtClean="0"/>
              <a:t>스쿼트를</a:t>
            </a:r>
            <a:r>
              <a:rPr lang="ko-KR" altLang="en-US" dirty="0" smtClean="0"/>
              <a:t> 살을 </a:t>
            </a:r>
            <a:r>
              <a:rPr lang="ko-KR" altLang="en-US" dirty="0" err="1" smtClean="0"/>
              <a:t>찌고싶은</a:t>
            </a:r>
            <a:r>
              <a:rPr lang="ko-KR" altLang="en-US" dirty="0" smtClean="0"/>
              <a:t> 사람이 받아봅니다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서비스를 통해서는 </a:t>
            </a:r>
            <a:r>
              <a:rPr lang="ko-KR" altLang="en-US" dirty="0" err="1" smtClean="0"/>
              <a:t>그런것들을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방지할수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319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우리가 답이다 우리가 </a:t>
            </a:r>
            <a:r>
              <a:rPr lang="ko-KR" altLang="en-US" dirty="0" err="1" smtClean="0"/>
              <a:t>시키는대로</a:t>
            </a:r>
            <a:r>
              <a:rPr lang="ko-KR" altLang="en-US" dirty="0" smtClean="0"/>
              <a:t> 해라 </a:t>
            </a:r>
            <a:r>
              <a:rPr lang="ko-KR" altLang="en-US" dirty="0" err="1" smtClean="0"/>
              <a:t>하는것이</a:t>
            </a:r>
            <a:r>
              <a:rPr lang="ko-KR" altLang="en-US" dirty="0" smtClean="0"/>
              <a:t> 아니라</a:t>
            </a:r>
            <a:endParaRPr lang="en-US" altLang="ko-KR" dirty="0" smtClean="0"/>
          </a:p>
          <a:p>
            <a:r>
              <a:rPr lang="ko-KR" altLang="en-US" dirty="0" smtClean="0"/>
              <a:t>각 분야의 전문가들의 의견과 </a:t>
            </a:r>
            <a:r>
              <a:rPr lang="ko-KR" altLang="en-US" dirty="0" err="1" smtClean="0"/>
              <a:t>기준중에</a:t>
            </a:r>
            <a:r>
              <a:rPr lang="ko-KR" altLang="en-US" dirty="0" smtClean="0"/>
              <a:t> 자기에게 맞는 필터를 적용할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607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우리는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만들고 알아서 </a:t>
            </a:r>
            <a:r>
              <a:rPr lang="ko-KR" altLang="en-US" dirty="0" err="1" smtClean="0"/>
              <a:t>찾아가라가</a:t>
            </a:r>
            <a:r>
              <a:rPr lang="ko-KR" altLang="en-US" dirty="0" smtClean="0"/>
              <a:t> 아니라</a:t>
            </a:r>
            <a:endParaRPr lang="en-US" altLang="ko-KR" dirty="0" smtClean="0"/>
          </a:p>
          <a:p>
            <a:r>
              <a:rPr lang="ko-KR" altLang="en-US" dirty="0" smtClean="0"/>
              <a:t>누구에게 언제 이 </a:t>
            </a:r>
            <a:r>
              <a:rPr lang="ko-KR" altLang="en-US" dirty="0" err="1" smtClean="0"/>
              <a:t>콘텐츠가</a:t>
            </a:r>
            <a:r>
              <a:rPr lang="ko-KR" altLang="en-US" dirty="0" smtClean="0"/>
              <a:t> 필요한가를 판별하여 줍니다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321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나의 운동기록들을 </a:t>
            </a:r>
            <a:r>
              <a:rPr lang="ko-KR" altLang="en-US" dirty="0" err="1" smtClean="0"/>
              <a:t>대시보드형태로</a:t>
            </a:r>
            <a:r>
              <a:rPr lang="ko-KR" altLang="en-US" dirty="0" smtClean="0"/>
              <a:t> 보여주기에서 끝나는 것이 아니라</a:t>
            </a:r>
            <a:endParaRPr lang="en-US" altLang="ko-KR" dirty="0" smtClean="0"/>
          </a:p>
          <a:p>
            <a:r>
              <a:rPr lang="ko-KR" altLang="en-US" dirty="0" smtClean="0"/>
              <a:t>데이터가 즉각적인 피드백으로 돌아옵니다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가상의 선생님과 소통하며 다른 유저들과 경쟁하고 </a:t>
            </a:r>
            <a:r>
              <a:rPr lang="ko-KR" altLang="en-US" dirty="0" err="1" smtClean="0"/>
              <a:t>협력합니다ㅣ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4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A51ED-4A41-4F6E-AB24-DB740F7BA3A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39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71%</a:t>
            </a:r>
            <a:r>
              <a:rPr lang="ko-KR" altLang="en-US" dirty="0" smtClean="0"/>
              <a:t>의 사람들이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개월이내</a:t>
            </a:r>
            <a:r>
              <a:rPr lang="ko-KR" altLang="en-US" dirty="0" smtClean="0"/>
              <a:t> 헬스장 </a:t>
            </a:r>
            <a:r>
              <a:rPr lang="ko-KR" altLang="en-US" dirty="0" err="1" smtClean="0"/>
              <a:t>가는것을</a:t>
            </a:r>
            <a:r>
              <a:rPr lang="ko-KR" altLang="en-US" dirty="0" smtClean="0"/>
              <a:t> 포기합니다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제경험과</a:t>
            </a:r>
            <a:r>
              <a:rPr lang="ko-KR" altLang="en-US" dirty="0" smtClean="0"/>
              <a:t> 헬스장 사장님들 인터뷰를 통해서는 </a:t>
            </a:r>
            <a:r>
              <a:rPr lang="en-US" altLang="ko-KR" dirty="0" smtClean="0"/>
              <a:t>80% </a:t>
            </a:r>
            <a:r>
              <a:rPr lang="ko-KR" altLang="en-US" dirty="0" smtClean="0"/>
              <a:t>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904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A51ED-4A41-4F6E-AB24-DB740F7BA3A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713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다음 수익모델은 음식 수동분석입니다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유저들은 단지 사진만 찍으면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그러면 우리 코치들이 상추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김치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소접시</a:t>
            </a:r>
            <a:r>
              <a:rPr lang="ko-KR" altLang="en-US" dirty="0" smtClean="0"/>
              <a:t> 등 음식들의 칼로리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단백질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탄수화물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지방을 분석해줍니다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개인개인별로 기초대사량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활동대사량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권장섭취량과 비교하여 보여줍니다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마치 </a:t>
            </a:r>
            <a:r>
              <a:rPr lang="ko-KR" altLang="en-US" dirty="0" err="1" smtClean="0"/>
              <a:t>리멤버가</a:t>
            </a:r>
            <a:r>
              <a:rPr lang="ko-KR" altLang="en-US" dirty="0" smtClean="0"/>
              <a:t> 명함을 수기로 </a:t>
            </a:r>
            <a:r>
              <a:rPr lang="ko-KR" altLang="en-US" dirty="0" err="1" smtClean="0"/>
              <a:t>기입하는것과</a:t>
            </a:r>
            <a:r>
              <a:rPr lang="ko-KR" altLang="en-US" dirty="0" smtClean="0"/>
              <a:t> </a:t>
            </a:r>
            <a:r>
              <a:rPr lang="ko-KR" altLang="en-US" smtClean="0"/>
              <a:t>같습니다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이것은 알고리즘으로 자동으로 되지 않기 때문에 프리미엄 회원에게만 제공할것입니다</a:t>
            </a:r>
            <a:r>
              <a:rPr lang="en-US" altLang="ko-KR" smtClean="0"/>
              <a:t>.</a:t>
            </a:r>
            <a:endParaRPr lang="ko-KR" altLang="en-US" dirty="0" smtClean="0"/>
          </a:p>
        </p:txBody>
      </p:sp>
      <p:sp>
        <p:nvSpPr>
          <p:cNvPr id="604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2E3BE05-1E15-4B14-8C6E-4A8A16AF85F1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28</a:t>
            </a:fld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이런 방법이 캐릭터와 결부된다면 어떤 사람이 어떤 아이템을 좋아하는지 </a:t>
            </a:r>
            <a:r>
              <a:rPr lang="ko-KR" altLang="en-US" dirty="0" err="1" smtClean="0"/>
              <a:t>볼수있습니다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기업의 광고가 아니라 일반 사람의 추천이 </a:t>
            </a:r>
            <a:r>
              <a:rPr lang="ko-KR" altLang="en-US" dirty="0" err="1" smtClean="0"/>
              <a:t>되기때문에</a:t>
            </a:r>
            <a:r>
              <a:rPr lang="ko-KR" altLang="en-US" dirty="0" smtClean="0"/>
              <a:t> 소비자의 신뢰도가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배 증가합니다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593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E6C4CC5-0488-48CE-8B85-860BD1CD02C9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30</a:t>
            </a:fld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두번째 수익모델은 </a:t>
            </a:r>
            <a:r>
              <a:rPr lang="en-US" altLang="ko-KR" smtClean="0"/>
              <a:t>gps</a:t>
            </a:r>
            <a:r>
              <a:rPr lang="ko-KR" altLang="en-US" smtClean="0"/>
              <a:t>연동으로 인해 얻습니다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지도상에 나타난 사람들을 연결시켜 줍니다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이제 더 이상 혼자 헬스를 하지 않아도 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친구나 라이벌</a:t>
            </a:r>
            <a:r>
              <a:rPr lang="en-US" altLang="ko-KR" smtClean="0"/>
              <a:t>, </a:t>
            </a:r>
            <a:r>
              <a:rPr lang="ko-KR" altLang="en-US" smtClean="0"/>
              <a:t>스승을 찾을수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동시에 체육관들은 자신의 체육관의 위치를 띄우기 위해 광고를 집행할 것입니다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유명해지고 싶은 사람이나 트레이너들은 자신만의 길드를 만들어서 회원들을 관리할 것입니다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어떤 센터나 장소에서는 경기장이 생성되어 유저들끼리 대결을 할수도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3255C5-8E4C-4947-93AC-8F71DAA67BD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490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우리의 궁극적인 수익모델은 데이터입니다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누가 언제 어디서 무엇을 어떻게 왜 </a:t>
            </a:r>
            <a:r>
              <a:rPr lang="ko-KR" altLang="en-US" dirty="0" err="1" smtClean="0"/>
              <a:t>하고있는지에</a:t>
            </a:r>
            <a:r>
              <a:rPr lang="ko-KR" altLang="en-US" dirty="0" smtClean="0"/>
              <a:t> 대한 정보들을 </a:t>
            </a:r>
            <a:r>
              <a:rPr lang="ko-KR" altLang="en-US" err="1" smtClean="0"/>
              <a:t>가지고있습니다</a:t>
            </a:r>
            <a:r>
              <a:rPr lang="en-US" altLang="ko-KR" smtClean="0"/>
              <a:t>.</a:t>
            </a:r>
          </a:p>
          <a:p>
            <a:pPr defTabSz="906445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ko-KR" altLang="en-US" smtClean="0"/>
              <a:t>웨어러블 디바이스</a:t>
            </a:r>
            <a:r>
              <a:rPr lang="en-US" altLang="ko-KR" smtClean="0"/>
              <a:t>, </a:t>
            </a:r>
            <a:r>
              <a:rPr lang="ko-KR" altLang="en-US" smtClean="0"/>
              <a:t>헬스케어</a:t>
            </a:r>
            <a:r>
              <a:rPr lang="en-US" altLang="ko-KR" smtClean="0"/>
              <a:t>, </a:t>
            </a:r>
            <a:r>
              <a:rPr lang="ko-KR" altLang="en-US" smtClean="0"/>
              <a:t>보험</a:t>
            </a:r>
            <a:r>
              <a:rPr lang="en-US" altLang="ko-KR" smtClean="0"/>
              <a:t>, </a:t>
            </a:r>
            <a:r>
              <a:rPr lang="ko-KR" altLang="en-US" smtClean="0"/>
              <a:t>빅데이터</a:t>
            </a:r>
            <a:r>
              <a:rPr lang="en-US" altLang="ko-KR" smtClean="0"/>
              <a:t>, </a:t>
            </a:r>
            <a:r>
              <a:rPr lang="ko-KR" altLang="en-US" smtClean="0"/>
              <a:t>큐레이션</a:t>
            </a:r>
            <a:r>
              <a:rPr lang="en-US" altLang="ko-KR" smtClean="0"/>
              <a:t>, O2O </a:t>
            </a:r>
            <a:r>
              <a:rPr lang="ko-KR" altLang="en-US" smtClean="0"/>
              <a:t>업체</a:t>
            </a:r>
            <a:r>
              <a:rPr lang="en-US" altLang="ko-KR" smtClean="0"/>
              <a:t>, SNS </a:t>
            </a:r>
            <a:r>
              <a:rPr lang="ko-KR" altLang="en-US" smtClean="0"/>
              <a:t>들이 눈에 불을 켜고 수집하려고 하는 그 데이터</a:t>
            </a:r>
            <a:r>
              <a:rPr lang="en-US" altLang="ko-KR" smtClean="0"/>
              <a:t>.</a:t>
            </a:r>
            <a:endParaRPr lang="ko-KR" altLang="en-US" smtClean="0"/>
          </a:p>
          <a:p>
            <a:r>
              <a:rPr lang="ko-KR" altLang="en-US" smtClean="0"/>
              <a:t>이 </a:t>
            </a:r>
            <a:r>
              <a:rPr lang="ko-KR" altLang="en-US" dirty="0" smtClean="0"/>
              <a:t>데이터로 무궁무진한 사업의 확장과 제휴가 </a:t>
            </a:r>
            <a:r>
              <a:rPr lang="ko-KR" altLang="en-US" smtClean="0"/>
              <a:t>가능합니다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  <p:sp>
        <p:nvSpPr>
          <p:cNvPr id="614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9DAD8C4-7DA0-48ED-9323-9306D715DF3E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32</a:t>
            </a:fld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665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B7502AB-5DC7-49F7-8447-E04C3F9E2EEF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33</a:t>
            </a:fld>
            <a:endParaRPr lang="ko-KR" altLang="en-US" dirty="0" smtClean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A51ED-4A41-4F6E-AB24-DB740F7BA3A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136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레벨이 변할 때 인증 동영상을 찍어야 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누가 귀찮아서 동영상을 찍겠나</a:t>
            </a:r>
            <a:r>
              <a:rPr lang="en-US" altLang="ko-KR" smtClean="0"/>
              <a:t>?</a:t>
            </a:r>
          </a:p>
          <a:p>
            <a:r>
              <a:rPr lang="ko-KR" altLang="en-US" smtClean="0"/>
              <a:t>운동 잘하는 사람들은 자기를 자랑하고 싶어서 찍고</a:t>
            </a:r>
            <a:endParaRPr lang="en-US" altLang="ko-KR" smtClean="0"/>
          </a:p>
          <a:p>
            <a:r>
              <a:rPr lang="ko-KR" altLang="en-US" smtClean="0"/>
              <a:t>못하는 사람들은 자기 걸 무료로 첨삭 받을수 있는 기회다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각종 헬스관련 커뮤니티 가보면 알수있다</a:t>
            </a:r>
            <a:r>
              <a:rPr lang="en-US" altLang="ko-KR" smtClean="0"/>
              <a:t>. </a:t>
            </a:r>
            <a:r>
              <a:rPr lang="ko-KR" altLang="en-US" smtClean="0"/>
              <a:t>얼마나 많은 사람들이 자신의 운동 기록과 기록영상을 올리는지</a:t>
            </a:r>
            <a:endParaRPr lang="en-US" altLang="ko-KR" smtClean="0"/>
          </a:p>
          <a:p>
            <a:endParaRPr lang="ko-KR" altLang="en-US" smtClean="0"/>
          </a:p>
        </p:txBody>
      </p:sp>
      <p:sp>
        <p:nvSpPr>
          <p:cNvPr id="686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7582C58-C140-400C-BC62-91EDA0DC0DC0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37</a:t>
            </a:fld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A51ED-4A41-4F6E-AB24-DB740F7BA3A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14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6200" y="738188"/>
            <a:ext cx="6583363" cy="37036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96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D274C2-EC3D-449D-A090-D99D56442EEE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40</a:t>
            </a:fld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헬스를 포기하는 이유에는 </a:t>
            </a:r>
            <a:r>
              <a:rPr lang="ko-KR" altLang="en-US" dirty="0" err="1" smtClean="0"/>
              <a:t>여러가지가</a:t>
            </a:r>
            <a:r>
              <a:rPr lang="ko-KR" altLang="en-US" dirty="0" smtClean="0"/>
              <a:t> 있지만 저희가 집중하기로 한 문제는</a:t>
            </a:r>
            <a:endParaRPr lang="en-US" altLang="ko-KR" dirty="0" smtClean="0"/>
          </a:p>
          <a:p>
            <a:r>
              <a:rPr lang="ko-KR" altLang="en-US" dirty="0" smtClean="0"/>
              <a:t>지식의 부재로 인해 재미를 느끼지 못하는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축구를 잘아는 사람이 축구를 보면 재미있고 군대를 </a:t>
            </a:r>
            <a:r>
              <a:rPr lang="ko-KR" altLang="en-US" dirty="0" err="1" smtClean="0"/>
              <a:t>경험해본사람이</a:t>
            </a:r>
            <a:r>
              <a:rPr lang="ko-KR" altLang="en-US" dirty="0" smtClean="0"/>
              <a:t> 군대얘기가 </a:t>
            </a:r>
            <a:r>
              <a:rPr lang="ko-KR" altLang="en-US" dirty="0" err="1" smtClean="0"/>
              <a:t>재밌듯이</a:t>
            </a:r>
            <a:endParaRPr lang="en-US" altLang="ko-KR" dirty="0" smtClean="0"/>
          </a:p>
          <a:p>
            <a:r>
              <a:rPr lang="ko-KR" altLang="en-US" dirty="0" smtClean="0"/>
              <a:t>헬스에 대해 </a:t>
            </a:r>
            <a:r>
              <a:rPr lang="ko-KR" altLang="en-US" dirty="0" err="1" smtClean="0"/>
              <a:t>아는것이</a:t>
            </a:r>
            <a:r>
              <a:rPr lang="ko-KR" altLang="en-US" dirty="0" smtClean="0"/>
              <a:t> 없으면 헬스를 </a:t>
            </a:r>
            <a:r>
              <a:rPr lang="ko-KR" altLang="en-US" dirty="0" err="1" smtClean="0"/>
              <a:t>해봤자</a:t>
            </a:r>
            <a:r>
              <a:rPr lang="ko-KR" altLang="en-US" dirty="0" smtClean="0"/>
              <a:t> 재미없게 느껴집니다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29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http://trendinsight.biz/archives/503</a:t>
            </a:r>
            <a:endParaRPr lang="ko-KR" altLang="en-US" smtClean="0"/>
          </a:p>
        </p:txBody>
      </p:sp>
      <p:sp>
        <p:nvSpPr>
          <p:cNvPr id="706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0C27C2B-FE4E-417F-9CAB-4BB2AC5907B1}" type="slidenum">
              <a:rPr lang="ko-KR" altLang="en-US" smtClean="0">
                <a:latin typeface="굴림" pitchFamily="50" charset="-127"/>
                <a:ea typeface="굴림" pitchFamily="50" charset="-127"/>
              </a:rPr>
              <a:pPr/>
              <a:t>41</a:t>
            </a:fld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헬스를 재미있게 하기 위해서 게임화 기법을 적용합니다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게임화란 게임의 요소와 </a:t>
            </a:r>
            <a:r>
              <a:rPr lang="ko-KR" altLang="en-US" dirty="0" err="1" smtClean="0"/>
              <a:t>매커니즘을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게임외의</a:t>
            </a:r>
            <a:r>
              <a:rPr lang="ko-KR" altLang="en-US" dirty="0" smtClean="0"/>
              <a:t> 분야에 적용하여 동기부여를 일으키는 기법입니다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헬스게임을 </a:t>
            </a:r>
            <a:r>
              <a:rPr lang="ko-KR" altLang="en-US" dirty="0" err="1" smtClean="0"/>
              <a:t>만드는것이</a:t>
            </a:r>
            <a:r>
              <a:rPr lang="ko-KR" altLang="en-US" dirty="0" smtClean="0"/>
              <a:t> 아니라 헬스를 해야만 하는데 지속하지 못하는 사람들에게 재미를 </a:t>
            </a:r>
            <a:r>
              <a:rPr lang="ko-KR" altLang="en-US" dirty="0" err="1" smtClean="0"/>
              <a:t>부여하는것이</a:t>
            </a:r>
            <a:r>
              <a:rPr lang="ko-KR" altLang="en-US" dirty="0" smtClean="0"/>
              <a:t> 저희의 목적임을 유념해주시길 바랍니다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57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기존의 사람들은 헬스를 어떻게 하는지 몰라서 어떻게 </a:t>
            </a:r>
            <a:r>
              <a:rPr lang="ko-KR" altLang="en-US" dirty="0" err="1" smtClean="0"/>
              <a:t>해결하고있었을까요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먼저 퍼스널 트레이닝입니다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매우 좋은 방법이지만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회에 </a:t>
            </a:r>
            <a:r>
              <a:rPr lang="en-US" altLang="ko-KR" dirty="0" smtClean="0"/>
              <a:t>5</a:t>
            </a:r>
            <a:r>
              <a:rPr lang="ko-KR" altLang="en-US" dirty="0" smtClean="0"/>
              <a:t>만원이나 하는 고비용이 치명적인 단점입니다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29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검색입니다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대놓고 광고인 파워링크</a:t>
            </a:r>
            <a:endParaRPr lang="en-US" altLang="ko-KR" dirty="0" smtClean="0"/>
          </a:p>
          <a:p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광고인이</a:t>
            </a:r>
            <a:r>
              <a:rPr lang="ko-KR" altLang="en-US" dirty="0" smtClean="0"/>
              <a:t> 되어버린 지식인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블로그나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까페도</a:t>
            </a:r>
            <a:r>
              <a:rPr lang="ko-KR" altLang="en-US" dirty="0" smtClean="0"/>
              <a:t> 마치 자신의 경험담처럼 만들어진 광고입니다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19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 검색은 역시 </a:t>
            </a:r>
            <a:r>
              <a:rPr lang="ko-KR" altLang="en-US" dirty="0" err="1" smtClean="0"/>
              <a:t>구글이지</a:t>
            </a:r>
            <a:r>
              <a:rPr lang="ko-KR" altLang="en-US" dirty="0" smtClean="0"/>
              <a:t> 하면서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검색을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틀린말은</a:t>
            </a:r>
            <a:r>
              <a:rPr lang="ko-KR" altLang="en-US" dirty="0" smtClean="0"/>
              <a:t> 아닌데 누구에게도 </a:t>
            </a:r>
            <a:r>
              <a:rPr lang="ko-KR" altLang="en-US" dirty="0" err="1" smtClean="0"/>
              <a:t>와닿지</a:t>
            </a:r>
            <a:r>
              <a:rPr lang="ko-KR" altLang="en-US" dirty="0" smtClean="0"/>
              <a:t> 않는 그냥 교과서적이고 일반적인 말들만 </a:t>
            </a:r>
            <a:r>
              <a:rPr lang="ko-KR" altLang="en-US" dirty="0" err="1" smtClean="0"/>
              <a:t>하고있습니다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쓰레기 정보들도 너무나 많습니다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21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인터넷 무슨 광고바다에 내가 필요한 정보는 없네 하면서 </a:t>
            </a:r>
            <a:r>
              <a:rPr lang="ko-KR" altLang="en-US" dirty="0" err="1" smtClean="0"/>
              <a:t>헬스앱들을</a:t>
            </a:r>
            <a:r>
              <a:rPr lang="ko-KR" altLang="en-US" dirty="0" smtClean="0"/>
              <a:t> 깝니다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부위별 운동자세만 일방적으로 전달하고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6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이런 문제들을 해결하기 위해 이러한 헬스를 도와주는 서비스들이 만들어졌지만 실제로 사용해본다면 </a:t>
            </a:r>
            <a:endParaRPr lang="en-US" altLang="ko-KR" dirty="0" smtClean="0"/>
          </a:p>
          <a:p>
            <a:r>
              <a:rPr lang="ko-KR" altLang="en-US" dirty="0" smtClean="0"/>
              <a:t>마찬가지로 자신에게 필요한 정보를 </a:t>
            </a:r>
            <a:r>
              <a:rPr lang="ko-KR" altLang="en-US" dirty="0" err="1" smtClean="0"/>
              <a:t>큐레이션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해준다는것은</a:t>
            </a:r>
            <a:r>
              <a:rPr lang="ko-KR" altLang="en-US" dirty="0" smtClean="0"/>
              <a:t> 말뿐이라는 것을 느끼실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2B136-9D00-4672-B913-318F31F6D2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51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4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33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3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9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12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51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33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6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46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6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824A-FD6D-41AE-8FCD-B2B3D346F929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A2D46-40D7-4C92-8EBE-78BF0D2CF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2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6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Picture 50" descr="C:\Users\Administrator\Desktop\ppt\123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813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042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Administrator\Desktop\ppt\123-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25"/>
            <a:ext cx="9144001" cy="51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62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dministrator\Desktop\ppt\123-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2" y="-1695"/>
            <a:ext cx="9151152" cy="514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ppt\123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60" y="-1471"/>
            <a:ext cx="9165960" cy="515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Administrator\Desktop\ppt\123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5"/>
            <a:ext cx="9144000" cy="5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629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dministrator\Desktop\ppt\123-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"/>
            <a:ext cx="9144000" cy="5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819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dministrator\Desktop\ppt\123-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"/>
            <a:ext cx="9144000" cy="5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30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dministrator\Desktop\ppt\123-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69"/>
            <a:ext cx="9144000" cy="5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10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dministrator\Desktop\ppt\123-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31109"/>
            <a:ext cx="9180512" cy="516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09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istrator\Desktop\ppt\123-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"/>
            <a:ext cx="9144000" cy="5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66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istrator\Desktop\ppt\123-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789"/>
            <a:ext cx="9144000" cy="5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86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ppt\123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63328" cy="515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8104" y="4136762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2015 </a:t>
            </a:r>
            <a:r>
              <a:rPr lang="ko-KR" altLang="en-US" sz="105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통계청</a:t>
            </a:r>
            <a:endParaRPr lang="ko-KR" altLang="en-US" sz="105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151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istrator\Desktop\ppt\123-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71"/>
            <a:ext cx="9144000" cy="5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8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istrator\Desktop\ppt\123-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181"/>
            <a:ext cx="9144000" cy="5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5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istrator\Desktop\ppt\123-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36" y="-5959"/>
            <a:ext cx="9158736" cy="514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41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dministrator\Desktop\ppt\123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9" y="1955"/>
            <a:ext cx="9144659" cy="514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160389"/>
            <a:ext cx="7200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배달의민족 도현" pitchFamily="50" charset="-127"/>
                <a:ea typeface="배달의민족 도현" pitchFamily="50" charset="-127"/>
              </a:rPr>
              <a:t>7. 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</a:rPr>
              <a:t>팀</a:t>
            </a:r>
            <a:endParaRPr lang="ko-KR" altLang="en-US" sz="12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2040" y="180678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6.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무엇이 다른가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867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그림 6" descr="피티 배경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1588"/>
            <a:ext cx="914400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그림 3"/>
          <p:cNvPicPr>
            <a:picLocks noChangeAspect="1"/>
          </p:cNvPicPr>
          <p:nvPr/>
        </p:nvPicPr>
        <p:blipFill>
          <a:blip r:embed="rId3" cstate="print"/>
          <a:srcRect t="8012" b="5930"/>
          <a:stretch>
            <a:fillRect/>
          </a:stretch>
        </p:blipFill>
        <p:spPr bwMode="auto">
          <a:xfrm>
            <a:off x="1258888" y="1077913"/>
            <a:ext cx="2765425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그림 4"/>
          <p:cNvPicPr>
            <a:picLocks noChangeAspect="1"/>
          </p:cNvPicPr>
          <p:nvPr/>
        </p:nvPicPr>
        <p:blipFill>
          <a:blip r:embed="rId4" cstate="print"/>
          <a:srcRect r="4309" b="3358"/>
          <a:stretch>
            <a:fillRect/>
          </a:stretch>
        </p:blipFill>
        <p:spPr bwMode="auto">
          <a:xfrm>
            <a:off x="1279525" y="2835275"/>
            <a:ext cx="2719388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직사각형 11"/>
          <p:cNvSpPr>
            <a:spLocks noChangeArrowheads="1"/>
          </p:cNvSpPr>
          <p:nvPr/>
        </p:nvSpPr>
        <p:spPr bwMode="auto">
          <a:xfrm>
            <a:off x="2268538" y="206375"/>
            <a:ext cx="46069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사용자의 </a:t>
            </a:r>
            <a:r>
              <a:rPr lang="ko-KR" altLang="en-US" sz="1400" b="1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동기를 유발할 경험을 </a:t>
            </a:r>
            <a:r>
              <a:rPr lang="ko-KR" altLang="en-US" sz="1400" b="1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디자인</a:t>
            </a:r>
            <a:endParaRPr lang="ko-KR" altLang="en-US" sz="1400" b="1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32774" name="그룹 3"/>
          <p:cNvGrpSpPr>
            <a:grpSpLocks/>
          </p:cNvGrpSpPr>
          <p:nvPr/>
        </p:nvGrpSpPr>
        <p:grpSpPr bwMode="auto">
          <a:xfrm>
            <a:off x="5618957" y="1635646"/>
            <a:ext cx="2513012" cy="2714625"/>
            <a:chOff x="3419872" y="1069851"/>
            <a:chExt cx="2513731" cy="2715766"/>
          </a:xfrm>
        </p:grpSpPr>
        <p:pic>
          <p:nvPicPr>
            <p:cNvPr id="32775" name="그림 2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19872" y="1069851"/>
              <a:ext cx="2513731" cy="2715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6" name="TextBox 7"/>
            <p:cNvSpPr txBox="1">
              <a:spLocks noChangeArrowheads="1"/>
            </p:cNvSpPr>
            <p:nvPr/>
          </p:nvSpPr>
          <p:spPr bwMode="auto">
            <a:xfrm>
              <a:off x="4212334" y="2835682"/>
              <a:ext cx="928805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rgbClr val="FF2D2D"/>
                  </a:solidFill>
                  <a:latin typeface="나눔바른고딕OTF"/>
                  <a:ea typeface="나눔바른고딕OTF"/>
                  <a:cs typeface="나눔바른고딕OTF"/>
                </a:rPr>
                <a:t>융합</a:t>
              </a:r>
              <a:endParaRPr lang="en-US" altLang="ko-KR" sz="2400">
                <a:solidFill>
                  <a:srgbClr val="FF2D2D"/>
                </a:solidFill>
                <a:latin typeface="나눔바른고딕OTF"/>
                <a:ea typeface="나눔바른고딕OTF"/>
                <a:cs typeface="나눔바른고딕OTF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64088" y="771550"/>
            <a:ext cx="2862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헬스경력 </a:t>
            </a:r>
            <a:r>
              <a:rPr lang="en-US" altLang="ko-KR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10</a:t>
            </a:r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년</a:t>
            </a:r>
            <a:endParaRPr lang="en-US" altLang="ko-KR" sz="10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해군특수부대 </a:t>
            </a:r>
            <a:r>
              <a:rPr lang="en-US" altLang="ko-KR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SSU</a:t>
            </a:r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제대</a:t>
            </a:r>
            <a:endParaRPr lang="en-US" altLang="ko-KR" sz="10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다양한 체형 경험</a:t>
            </a:r>
            <a:endParaRPr lang="en-US" altLang="ko-KR" sz="10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인기 헬스 </a:t>
            </a:r>
            <a:r>
              <a:rPr lang="ko-KR" altLang="en-US" sz="1000" dirty="0" err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콘텐츠</a:t>
            </a:r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제작자</a:t>
            </a:r>
            <a:endParaRPr lang="ko-KR" altLang="en-US" sz="10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2607" y="2025883"/>
            <a:ext cx="286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숭실대 컴퓨터</a:t>
            </a:r>
            <a:endParaRPr lang="ko-KR" altLang="en-US" sz="10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9872" y="2869847"/>
            <a:ext cx="2862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평생교육 복수전공</a:t>
            </a:r>
            <a:endParaRPr lang="en-US" altLang="ko-KR" sz="10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교직 수업</a:t>
            </a:r>
            <a:endParaRPr lang="en-US" altLang="ko-KR" sz="10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인생의 궁극적인 꿈</a:t>
            </a:r>
            <a:endParaRPr lang="ko-KR" altLang="en-US" sz="10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2280" y="2423637"/>
            <a:ext cx="2862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20</a:t>
            </a:r>
            <a:r>
              <a:rPr lang="ko-KR" altLang="en-US" sz="1000" dirty="0" err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여년의</a:t>
            </a:r>
            <a:r>
              <a:rPr lang="ko-KR" altLang="en-US" sz="10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취미</a:t>
            </a:r>
            <a:endParaRPr lang="ko-KR" altLang="en-US" sz="10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5"/>
            <a:ext cx="2893219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9385" y="5147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C00000"/>
                </a:solidFill>
              </a:rPr>
              <a:t>빙글 피트니스 </a:t>
            </a:r>
            <a:r>
              <a:rPr lang="en-US" altLang="ko-KR" b="1" smtClean="0">
                <a:solidFill>
                  <a:srgbClr val="C00000"/>
                </a:solidFill>
              </a:rPr>
              <a:t>130</a:t>
            </a:r>
            <a:r>
              <a:rPr lang="ko-KR" altLang="en-US" b="1" smtClean="0">
                <a:solidFill>
                  <a:srgbClr val="C00000"/>
                </a:solidFill>
              </a:rPr>
              <a:t>만명 관리자 </a:t>
            </a:r>
            <a:r>
              <a:rPr lang="en-US" altLang="ko-KR" b="1" smtClean="0">
                <a:solidFill>
                  <a:srgbClr val="C00000"/>
                </a:solidFill>
              </a:rPr>
              <a:t>(</a:t>
            </a:r>
            <a:r>
              <a:rPr lang="ko-KR" altLang="en-US" b="1" smtClean="0">
                <a:solidFill>
                  <a:srgbClr val="C00000"/>
                </a:solidFill>
              </a:rPr>
              <a:t>모더레이터</a:t>
            </a:r>
            <a:r>
              <a:rPr lang="en-US" altLang="ko-KR" b="1" smtClean="0">
                <a:solidFill>
                  <a:srgbClr val="C00000"/>
                </a:solidFill>
              </a:rPr>
              <a:t>)</a:t>
            </a:r>
            <a:endParaRPr lang="ko-KR" altLang="en-US" b="1">
              <a:solidFill>
                <a:srgbClr val="C00000"/>
              </a:solidFill>
            </a:endParaRPr>
          </a:p>
        </p:txBody>
      </p:sp>
      <p:pic>
        <p:nvPicPr>
          <p:cNvPr id="1026" name="Picture 2" descr="D:\Dropbox\창업\헬스\이미지\빙글\운동의목적에따른운동방법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22" y="424490"/>
            <a:ext cx="1683810" cy="24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ropbox\창업\헬스\이미지\빙글\나에게맞는무게와횟수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9" y="430204"/>
            <a:ext cx="1665769" cy="24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ropbox\창업\헬스\이미지\빙글\근성장근육통펌핑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424520"/>
            <a:ext cx="1694519" cy="246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ropbox\창업\헬스\이미지\빙글\헬스운동법명명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385" y="2776796"/>
            <a:ext cx="1681548" cy="23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:\Dropbox\창업\헬스\이미지\빙글\심으뜸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2740861"/>
            <a:ext cx="1704964" cy="244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D:\Dropbox\창업\헬스\이미지\빙글\이런앱이만들어진다면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21" y="2722128"/>
            <a:ext cx="1684569" cy="243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83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1487958" cy="26437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55" y="195486"/>
            <a:ext cx="1487957" cy="26437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5486"/>
            <a:ext cx="4752528" cy="26732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7446" y="3003798"/>
            <a:ext cx="7708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- 2000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</a:rPr>
              <a:t>만원 보증금 투자와 월세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50%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</a:rPr>
              <a:t> 지원                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</a:rPr>
              <a:t>온프라인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</a:rPr>
              <a:t> 융합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.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</a:rPr>
              <a:t>유저테스트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10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</a:rPr>
              <a:t>여회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ko-KR" altLang="en-US" sz="14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1" y="3331929"/>
            <a:ext cx="3088113" cy="17380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89" y="3331930"/>
            <a:ext cx="3089864" cy="1738049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1787897" y="1419622"/>
            <a:ext cx="407839" cy="216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779912" y="1409353"/>
            <a:ext cx="407839" cy="216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804121" y="4092941"/>
            <a:ext cx="407839" cy="21602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4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6" y="-18256"/>
            <a:ext cx="9176455" cy="51617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1920" y="1380246"/>
            <a:ext cx="40324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itchFamily="50" charset="-127"/>
                <a:ea typeface="배달의민족 도현" pitchFamily="50" charset="-127"/>
              </a:rPr>
              <a:t>모바일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dirty="0" err="1" smtClean="0">
                <a:latin typeface="배달의민족 도현" pitchFamily="50" charset="-127"/>
                <a:ea typeface="배달의민족 도현" pitchFamily="50" charset="-127"/>
              </a:rPr>
              <a:t>pt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와 배팅 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기능</a:t>
            </a:r>
            <a:endParaRPr lang="en-US" altLang="ko-KR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endParaRPr lang="en-US" altLang="ko-KR" dirty="0" smtClean="0"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빙글 이야기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우리와 내기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유저들끼리 내기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5" y="1347614"/>
            <a:ext cx="2391848" cy="338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4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그림 6" descr="피티 배경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88" y="1588"/>
            <a:ext cx="914400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4" cstate="print"/>
          <a:srcRect r="47432"/>
          <a:stretch>
            <a:fillRect/>
          </a:stretch>
        </p:blipFill>
        <p:spPr bwMode="auto">
          <a:xfrm>
            <a:off x="5538787" y="1058863"/>
            <a:ext cx="2890838" cy="344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직사각형 7"/>
          <p:cNvSpPr>
            <a:spLocks noChangeArrowheads="1"/>
          </p:cNvSpPr>
          <p:nvPr/>
        </p:nvSpPr>
        <p:spPr bwMode="auto">
          <a:xfrm>
            <a:off x="2268538" y="206375"/>
            <a:ext cx="46069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음식 </a:t>
            </a:r>
            <a:r>
              <a:rPr lang="ko-KR" altLang="en-US" b="1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수동 </a:t>
            </a:r>
            <a:r>
              <a:rPr lang="ko-KR" altLang="en-US" b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분석 </a:t>
            </a:r>
            <a:r>
              <a:rPr lang="en-US" altLang="ko-KR" b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b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음식계의 리멤버</a:t>
            </a:r>
            <a:endParaRPr lang="ko-KR" altLang="en-US" b="1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4" cstate="print"/>
          <a:srcRect l="52669" r="22269" b="94713"/>
          <a:stretch>
            <a:fillRect/>
          </a:stretch>
        </p:blipFill>
        <p:spPr bwMode="auto">
          <a:xfrm>
            <a:off x="6372225" y="1252538"/>
            <a:ext cx="122396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D:\Dropbox\창업\헬스\이미지\음식사진이미지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16371"/>
            <a:ext cx="4674500" cy="204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1" y="3219822"/>
            <a:ext cx="4999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강경원 선수</a:t>
            </a:r>
            <a:endParaRPr lang="en-US" altLang="ko-KR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하버박사</a:t>
            </a:r>
            <a:endParaRPr lang="en-US" altLang="ko-KR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서울대 체대</a:t>
            </a:r>
            <a:endParaRPr lang="en-US" altLang="ko-KR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마크 타노폴스키 박사</a:t>
            </a:r>
            <a:endParaRPr lang="en-US" altLang="ko-KR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한국영양학</a:t>
            </a:r>
            <a:r>
              <a:rPr lang="ko-KR" altLang="en-US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회</a:t>
            </a:r>
            <a:endParaRPr lang="en-US" altLang="ko-KR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81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7"/>
            <a:ext cx="3874413" cy="51640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668525"/>
            <a:ext cx="1921416" cy="19214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657537"/>
            <a:ext cx="1080120" cy="191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7984" y="12347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배달의민족 도현" pitchFamily="50" charset="-127"/>
                <a:ea typeface="배달의민족 도현" pitchFamily="50" charset="-127"/>
              </a:rPr>
              <a:t>코치로 등록</a:t>
            </a:r>
            <a:endParaRPr lang="ko-KR" altLang="en-US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910670"/>
            <a:ext cx="1367588" cy="14371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4417" y="285978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itchFamily="50" charset="-127"/>
                <a:ea typeface="배달의민족 도현" pitchFamily="50" charset="-127"/>
              </a:rPr>
              <a:t>헬게이터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 선생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29320" y="285978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itchFamily="50" charset="-127"/>
                <a:ea typeface="배달의민족 도현" pitchFamily="50" charset="-127"/>
              </a:rPr>
              <a:t>라자르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 선생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8344" y="285978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itchFamily="50" charset="-127"/>
                <a:ea typeface="배달의민족 도현" pitchFamily="50" charset="-127"/>
              </a:rPr>
              <a:t>이소룡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 선생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9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ppt\123-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813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32240" y="1059582"/>
            <a:ext cx="21602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</a:rPr>
              <a:t>한국건강증진개발원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</a:rPr>
              <a:t>,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</a:rPr>
              <a:t>인크루트</a:t>
            </a:r>
            <a:endParaRPr lang="en-US" altLang="ko-KR" sz="1050" dirty="0" smtClean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764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6" descr="피티 배경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88" y="1588"/>
            <a:ext cx="914400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그림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2413" y="900113"/>
            <a:ext cx="3719513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673350" y="1403350"/>
            <a:ext cx="504825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3188" y="960438"/>
            <a:ext cx="504825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06513" y="1625600"/>
            <a:ext cx="681037" cy="68103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95413" y="2454275"/>
            <a:ext cx="504825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7188" y="3522663"/>
            <a:ext cx="503237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79613" y="2516188"/>
            <a:ext cx="504825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55813" y="1377950"/>
            <a:ext cx="504825" cy="50323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73138" y="4100513"/>
            <a:ext cx="503237" cy="50323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55600" y="4100513"/>
            <a:ext cx="504825" cy="50323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22363" y="3113088"/>
            <a:ext cx="503237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36725" y="3679825"/>
            <a:ext cx="503238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78175" y="1403350"/>
            <a:ext cx="503238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1413" y="1403350"/>
            <a:ext cx="504825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73350" y="1919288"/>
            <a:ext cx="504825" cy="50323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78175" y="1919288"/>
            <a:ext cx="503238" cy="50323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1413" y="1919288"/>
            <a:ext cx="504825" cy="50323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73350" y="2419350"/>
            <a:ext cx="504825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178175" y="2419350"/>
            <a:ext cx="503238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681413" y="2419350"/>
            <a:ext cx="504825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673350" y="3929063"/>
            <a:ext cx="504825" cy="50323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178175" y="3929063"/>
            <a:ext cx="503238" cy="50323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1413" y="3929063"/>
            <a:ext cx="504825" cy="50323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673350" y="2921000"/>
            <a:ext cx="504825" cy="50323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178175" y="2921000"/>
            <a:ext cx="503238" cy="50323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681413" y="2921000"/>
            <a:ext cx="504825" cy="50323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673350" y="3424238"/>
            <a:ext cx="504825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178175" y="3424238"/>
            <a:ext cx="503238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681413" y="3424238"/>
            <a:ext cx="504825" cy="50482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657475" y="1109663"/>
            <a:ext cx="1544638" cy="2873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latin typeface="나눔바른고딕OTF" pitchFamily="18" charset="-127"/>
                <a:ea typeface="나눔바른고딕OTF" pitchFamily="18" charset="-127"/>
              </a:rPr>
              <a:t>인벤토리</a:t>
            </a:r>
            <a:endParaRPr lang="ko-KR" altLang="en-US" sz="1400" dirty="0"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22561" name="TextBox 43"/>
          <p:cNvSpPr txBox="1">
            <a:spLocks noChangeArrowheads="1"/>
          </p:cNvSpPr>
          <p:nvPr/>
        </p:nvSpPr>
        <p:spPr bwMode="auto">
          <a:xfrm>
            <a:off x="5295901" y="3383756"/>
            <a:ext cx="9683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기업의 광고 </a:t>
            </a:r>
            <a:endParaRPr lang="en-US" altLang="ko-KR" sz="1200" b="1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(29~47%)</a:t>
            </a:r>
            <a:endParaRPr lang="ko-KR" altLang="en-US" sz="1000" b="1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2563" name="그림 7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8275" y="1501775"/>
            <a:ext cx="4794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64" name="그림 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29038" y="1484313"/>
            <a:ext cx="442912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65" name="그림 4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52788" y="1468438"/>
            <a:ext cx="3683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43"/>
          <p:cNvSpPr txBox="1">
            <a:spLocks noChangeArrowheads="1"/>
          </p:cNvSpPr>
          <p:nvPr/>
        </p:nvSpPr>
        <p:spPr bwMode="auto">
          <a:xfrm>
            <a:off x="5167313" y="2783681"/>
            <a:ext cx="2968625" cy="15922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-윤고딕320"/>
              </a:rPr>
              <a:t>소비자의 신뢰도</a:t>
            </a:r>
            <a:endParaRPr lang="en-US" altLang="ko-KR" sz="14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-윤고딕320"/>
            </a:endParaRPr>
          </a:p>
          <a:p>
            <a:pPr algn="ctr" eaLnBrk="1" hangingPunct="1">
              <a:defRPr/>
            </a:pPr>
            <a:endParaRPr lang="en-US" altLang="ko-KR" sz="14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-윤고딕320"/>
            </a:endParaRPr>
          </a:p>
          <a:p>
            <a:pPr algn="ctr" eaLnBrk="1" hangingPunct="1">
              <a:defRPr/>
            </a:pPr>
            <a:endParaRPr lang="en-US" altLang="ko-KR" sz="14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-윤고딕320"/>
            </a:endParaRPr>
          </a:p>
          <a:p>
            <a:pPr algn="ctr" eaLnBrk="1" hangingPunct="1">
              <a:defRPr/>
            </a:pPr>
            <a:endParaRPr lang="en-US" altLang="ko-KR" sz="14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-윤고딕320"/>
            </a:endParaRPr>
          </a:p>
          <a:p>
            <a:pPr algn="ctr" eaLnBrk="1" hangingPunct="1">
              <a:defRPr/>
            </a:pPr>
            <a:endParaRPr lang="en-US" altLang="ko-KR" sz="14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-윤고딕320"/>
            </a:endParaRPr>
          </a:p>
          <a:p>
            <a:pPr algn="ctr" eaLnBrk="1" hangingPunct="1">
              <a:defRPr/>
            </a:pPr>
            <a:endParaRPr lang="en-US" altLang="ko-KR" sz="14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-윤고딕320"/>
            </a:endParaRPr>
          </a:p>
          <a:p>
            <a:pPr algn="r" eaLnBrk="1" hangingPunct="1">
              <a:lnSpc>
                <a:spcPct val="150000"/>
              </a:lnSpc>
              <a:defRPr/>
            </a:pP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  <a:cs typeface="-윤고딕320"/>
              </a:rPr>
              <a:t>     _ </a:t>
            </a:r>
            <a:r>
              <a:rPr lang="ko-KR" altLang="en-US" sz="9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  <a:cs typeface="-윤고딕320"/>
              </a:rPr>
              <a:t>닐슨</a:t>
            </a:r>
            <a:r>
              <a:rPr lang="ko-KR" altLang="en-US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  <a:cs typeface="-윤고딕320"/>
              </a:rPr>
              <a:t> 조사</a:t>
            </a:r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  <a:cs typeface="-윤고딕320"/>
              </a:rPr>
              <a:t>(2013)</a:t>
            </a:r>
          </a:p>
        </p:txBody>
      </p:sp>
      <p:sp>
        <p:nvSpPr>
          <p:cNvPr id="22567" name="TextBox 43"/>
          <p:cNvSpPr txBox="1">
            <a:spLocks noChangeArrowheads="1"/>
          </p:cNvSpPr>
          <p:nvPr/>
        </p:nvSpPr>
        <p:spPr bwMode="auto">
          <a:xfrm>
            <a:off x="6875463" y="3310731"/>
            <a:ext cx="14414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FF2D2D"/>
                </a:solidFill>
                <a:latin typeface="나눔바른고딕" pitchFamily="50" charset="-127"/>
                <a:ea typeface="나눔바른고딕" pitchFamily="50" charset="-127"/>
              </a:rPr>
              <a:t>다른사람의 추천 </a:t>
            </a:r>
            <a:endParaRPr lang="en-US" altLang="ko-KR" sz="1400" b="1">
              <a:solidFill>
                <a:srgbClr val="FF2D2D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rgbClr val="FF2D2D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b="1">
                <a:solidFill>
                  <a:srgbClr val="FF2D2D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b="1">
                <a:solidFill>
                  <a:srgbClr val="FF2D2D"/>
                </a:solidFill>
                <a:latin typeface="나눔바른고딕" pitchFamily="50" charset="-127"/>
                <a:ea typeface="나눔바른고딕" pitchFamily="50" charset="-127"/>
              </a:rPr>
              <a:t>92%)</a:t>
            </a:r>
          </a:p>
        </p:txBody>
      </p:sp>
      <p:sp>
        <p:nvSpPr>
          <p:cNvPr id="22568" name="TextBox 43"/>
          <p:cNvSpPr txBox="1">
            <a:spLocks noChangeArrowheads="1"/>
          </p:cNvSpPr>
          <p:nvPr/>
        </p:nvSpPr>
        <p:spPr bwMode="auto">
          <a:xfrm>
            <a:off x="6269038" y="3310731"/>
            <a:ext cx="7112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12롯데마트드림Light"/>
                <a:ea typeface="12롯데마트드림Light"/>
                <a:cs typeface="12롯데마트드림Light"/>
              </a:rPr>
              <a:t>&lt;</a:t>
            </a:r>
            <a:endParaRPr lang="en-US" altLang="ko-KR" sz="2400">
              <a:solidFill>
                <a:schemeClr val="bg1"/>
              </a:solidFill>
              <a:latin typeface="12롯데마트드림Light"/>
              <a:ea typeface="12롯데마트드림Light"/>
              <a:cs typeface="12롯데마트드림Light"/>
            </a:endParaRPr>
          </a:p>
        </p:txBody>
      </p:sp>
      <p:pic>
        <p:nvPicPr>
          <p:cNvPr id="41" name="Picture 5" descr="http://store.bbcomcdn.com/deploy/images/brands/bsn/syntha-6/bottl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93665" y="874713"/>
            <a:ext cx="1087437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그림 7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81227" y="900113"/>
            <a:ext cx="1827213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오른쪽 화살표 42"/>
          <p:cNvSpPr/>
          <p:nvPr/>
        </p:nvSpPr>
        <p:spPr>
          <a:xfrm>
            <a:off x="6316052" y="1419225"/>
            <a:ext cx="865188" cy="24606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87824" y="195486"/>
            <a:ext cx="362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캐릭터 창을 활용한 아이템 추천</a:t>
            </a:r>
            <a:endParaRPr lang="ko-KR" altLang="en-US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22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13E3F4-A863-4E2C-A10B-B4D324C7B10E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598"/>
            <a:ext cx="6416412" cy="3939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483518"/>
            <a:ext cx="9036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1600" smtClean="0">
                <a:latin typeface="배달의민족 도현" pitchFamily="50" charset="-127"/>
                <a:ea typeface="배달의민족 도현" pitchFamily="50" charset="-127"/>
              </a:rPr>
              <a:t>부위별 레벨</a:t>
            </a:r>
            <a:r>
              <a:rPr lang="en-US" altLang="ko-KR" sz="1600" smtClean="0">
                <a:latin typeface="배달의민족 도현" pitchFamily="50" charset="-127"/>
                <a:ea typeface="배달의민족 도현" pitchFamily="50" charset="-127"/>
              </a:rPr>
              <a:t>,</a:t>
            </a:r>
            <a:r>
              <a:rPr lang="ko-KR" altLang="en-US" sz="1600" smtClean="0">
                <a:latin typeface="배달의민족 도현" pitchFamily="50" charset="-127"/>
                <a:ea typeface="배달의민족 도현" pitchFamily="50" charset="-127"/>
              </a:rPr>
              <a:t> 몸 전체 전투력</a:t>
            </a:r>
            <a:r>
              <a:rPr lang="en-US" altLang="ko-KR" sz="160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600" smtClean="0">
                <a:latin typeface="배달의민족 도현" pitchFamily="50" charset="-127"/>
                <a:ea typeface="배달의민족 도현" pitchFamily="50" charset="-127"/>
              </a:rPr>
              <a:t>나와 비슷한 레벨</a:t>
            </a:r>
            <a:r>
              <a:rPr lang="en-US" altLang="ko-KR" sz="160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600" smtClean="0">
                <a:latin typeface="배달의민족 도현" pitchFamily="50" charset="-127"/>
                <a:ea typeface="배달의민족 도현" pitchFamily="50" charset="-127"/>
              </a:rPr>
              <a:t>친구</a:t>
            </a:r>
            <a:r>
              <a:rPr lang="en-US" altLang="ko-KR" sz="160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600" smtClean="0">
                <a:latin typeface="배달의민족 도현" pitchFamily="50" charset="-127"/>
                <a:ea typeface="배달의민족 도현" pitchFamily="50" charset="-127"/>
              </a:rPr>
              <a:t>나이</a:t>
            </a:r>
            <a:r>
              <a:rPr lang="en-US" altLang="ko-KR" sz="160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600" smtClean="0">
                <a:latin typeface="배달의민족 도현" pitchFamily="50" charset="-127"/>
                <a:ea typeface="배달의민족 도현" pitchFamily="50" charset="-127"/>
              </a:rPr>
              <a:t>몸무게</a:t>
            </a:r>
            <a:r>
              <a:rPr lang="en-US" altLang="ko-KR" sz="1600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600" smtClean="0">
                <a:latin typeface="배달의민족 도현" pitchFamily="50" charset="-127"/>
                <a:ea typeface="배달의민족 도현" pitchFamily="50" charset="-127"/>
              </a:rPr>
              <a:t>운동종목별 등</a:t>
            </a:r>
            <a:r>
              <a:rPr lang="en-US" altLang="ko-KR" sz="1600" smtClean="0">
                <a:latin typeface="배달의민족 도현" pitchFamily="50" charset="-127"/>
                <a:ea typeface="배달의민족 도현" pitchFamily="50" charset="-127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19548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배달의민족 도현" pitchFamily="50" charset="-127"/>
                <a:ea typeface="배달의민족 도현" pitchFamily="50" charset="-127"/>
              </a:rPr>
              <a:t>위치기반으로 사람 연결</a:t>
            </a:r>
            <a:endParaRPr lang="ko-KR" altLang="en-US" b="1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48264" y="235572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체육관 등록</a:t>
            </a:r>
            <a:endParaRPr lang="en-US" altLang="ko-KR" b="1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b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길드 생성</a:t>
            </a:r>
            <a:endParaRPr lang="en-US" altLang="ko-KR" b="1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ko-KR" altLang="en-US" b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경기장 생성</a:t>
            </a:r>
            <a:endParaRPr lang="ko-KR" altLang="en-US" b="1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822072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배달의민족 도현" pitchFamily="50" charset="-127"/>
                <a:ea typeface="배달의민족 도현" pitchFamily="50" charset="-127"/>
              </a:rPr>
              <a:t>동네 친구 찾기</a:t>
            </a:r>
            <a:r>
              <a:rPr lang="en-US" altLang="ko-KR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mtClean="0">
                <a:latin typeface="배달의민족 도현" pitchFamily="50" charset="-127"/>
                <a:ea typeface="배달의민족 도현" pitchFamily="50" charset="-127"/>
              </a:rPr>
              <a:t>동네에서 짱먹기</a:t>
            </a:r>
            <a:r>
              <a:rPr lang="en-US" altLang="ko-KR" smtClean="0"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mtClean="0">
                <a:latin typeface="배달의민족 도현" pitchFamily="50" charset="-127"/>
                <a:ea typeface="배달의민족 도현" pitchFamily="50" charset="-127"/>
              </a:rPr>
              <a:t>전국돌아다니면서 도장깨기</a:t>
            </a:r>
            <a:endParaRPr lang="ko-KR" altLang="en-US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49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11" descr="피티 배경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88" y="1588"/>
            <a:ext cx="914400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그림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46338" y="1716088"/>
            <a:ext cx="4346575" cy="179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1619250" y="4271963"/>
            <a:ext cx="1055688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rPr>
              <a:t>누가</a:t>
            </a:r>
            <a:endParaRPr lang="en-US" altLang="ko-KR" sz="1400" b="1">
              <a:solidFill>
                <a:srgbClr val="92D05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581" name="Text Box 3"/>
          <p:cNvSpPr txBox="1">
            <a:spLocks noChangeArrowheads="1"/>
          </p:cNvSpPr>
          <p:nvPr/>
        </p:nvSpPr>
        <p:spPr bwMode="auto">
          <a:xfrm>
            <a:off x="3551238" y="4271963"/>
            <a:ext cx="10541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rPr>
              <a:t>어디서</a:t>
            </a:r>
            <a:endParaRPr lang="en-US" altLang="ko-KR" sz="1400" b="1">
              <a:solidFill>
                <a:srgbClr val="92D05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582" name="Text Box 3"/>
          <p:cNvSpPr txBox="1">
            <a:spLocks noChangeArrowheads="1"/>
          </p:cNvSpPr>
          <p:nvPr/>
        </p:nvSpPr>
        <p:spPr bwMode="auto">
          <a:xfrm>
            <a:off x="4516438" y="4271963"/>
            <a:ext cx="1055687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rPr>
              <a:t>무엇을</a:t>
            </a:r>
            <a:endParaRPr lang="en-US" altLang="ko-KR" sz="1400" b="1">
              <a:solidFill>
                <a:srgbClr val="92D05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583" name="Text Box 3"/>
          <p:cNvSpPr txBox="1">
            <a:spLocks noChangeArrowheads="1"/>
          </p:cNvSpPr>
          <p:nvPr/>
        </p:nvSpPr>
        <p:spPr bwMode="auto">
          <a:xfrm>
            <a:off x="5483225" y="4271963"/>
            <a:ext cx="1055688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rPr>
              <a:t>어떻게</a:t>
            </a:r>
            <a:endParaRPr lang="en-US" altLang="ko-KR" sz="1400" b="1">
              <a:solidFill>
                <a:srgbClr val="92D05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584" name="Text Box 3"/>
          <p:cNvSpPr txBox="1">
            <a:spLocks noChangeArrowheads="1"/>
          </p:cNvSpPr>
          <p:nvPr/>
        </p:nvSpPr>
        <p:spPr bwMode="auto">
          <a:xfrm>
            <a:off x="6448425" y="4271963"/>
            <a:ext cx="1055688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rPr>
              <a:t>왜</a:t>
            </a:r>
            <a:r>
              <a:rPr lang="en-US" altLang="ko-KR" sz="1400" b="1"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</a:p>
        </p:txBody>
      </p:sp>
      <p:sp>
        <p:nvSpPr>
          <p:cNvPr id="24585" name="Text Box 3"/>
          <p:cNvSpPr txBox="1">
            <a:spLocks noChangeArrowheads="1"/>
          </p:cNvSpPr>
          <p:nvPr/>
        </p:nvSpPr>
        <p:spPr bwMode="auto">
          <a:xfrm>
            <a:off x="2586038" y="4271963"/>
            <a:ext cx="1055687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92D050"/>
                </a:solidFill>
                <a:latin typeface="나눔바른고딕" pitchFamily="50" charset="-127"/>
                <a:ea typeface="나눔바른고딕" pitchFamily="50" charset="-127"/>
              </a:rPr>
              <a:t>언제</a:t>
            </a:r>
            <a:endParaRPr lang="en-US" altLang="ko-KR" sz="1400" b="1">
              <a:solidFill>
                <a:srgbClr val="92D05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9548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사용자의 운동</a:t>
            </a:r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음식</a:t>
            </a:r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성향 데이터</a:t>
            </a:r>
            <a:endParaRPr lang="ko-KR" altLang="en-US" b="1"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21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11" descr="피티 배경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88" y="1588"/>
            <a:ext cx="914400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844C67-CBBB-4BA6-A4B4-97029AFFE880}" type="slidenum">
              <a:rPr lang="ko-KR" altLang="en-US" smtClean="0">
                <a:latin typeface="Arial" pitchFamily="34" charset="0"/>
              </a:rPr>
              <a:pPr/>
              <a:t>33</a:t>
            </a:fld>
            <a:endParaRPr lang="ko-KR" altLang="en-US" dirty="0" smtClean="0">
              <a:latin typeface="Arial" pitchFamily="34" charset="0"/>
            </a:endParaRPr>
          </a:p>
        </p:txBody>
      </p:sp>
      <p:sp>
        <p:nvSpPr>
          <p:cNvPr id="29700" name="직사각형 9"/>
          <p:cNvSpPr>
            <a:spLocks noChangeArrowheads="1"/>
          </p:cNvSpPr>
          <p:nvPr/>
        </p:nvSpPr>
        <p:spPr bwMode="auto">
          <a:xfrm>
            <a:off x="2268538" y="206375"/>
            <a:ext cx="46069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사업 추진 단계</a:t>
            </a:r>
          </a:p>
        </p:txBody>
      </p:sp>
      <p:pic>
        <p:nvPicPr>
          <p:cNvPr id="29701" name="그림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125" y="484188"/>
            <a:ext cx="7913688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40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9872" y="44286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Appendix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60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1"/>
          </p:nvPr>
        </p:nvGraphicFramePr>
        <p:xfrm>
          <a:off x="3563938" y="2859088"/>
          <a:ext cx="5111748" cy="1482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1958"/>
                <a:gridCol w="851958"/>
                <a:gridCol w="851958"/>
                <a:gridCol w="851958"/>
                <a:gridCol w="851958"/>
                <a:gridCol w="851958"/>
              </a:tblGrid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1RM</a:t>
                      </a:r>
                      <a:endParaRPr lang="ko-KR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2RM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3RM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4RM</a:t>
                      </a:r>
                      <a:endParaRPr lang="ko-KR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5RM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6RM</a:t>
                      </a:r>
                      <a:endParaRPr lang="ko-KR" altLang="en-US" sz="180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100%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95%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90%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88%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86%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83%</a:t>
                      </a:r>
                      <a:endParaRPr lang="ko-KR" altLang="en-US" sz="180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smtClean="0">
                          <a:solidFill>
                            <a:schemeClr val="bg1"/>
                          </a:solidFill>
                        </a:rPr>
                        <a:t>7RM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smtClean="0">
                          <a:solidFill>
                            <a:schemeClr val="bg1"/>
                          </a:solidFill>
                        </a:rPr>
                        <a:t>8RM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smtClean="0">
                          <a:solidFill>
                            <a:schemeClr val="bg1"/>
                          </a:solidFill>
                        </a:rPr>
                        <a:t>9RM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smtClean="0">
                          <a:solidFill>
                            <a:schemeClr val="bg1"/>
                          </a:solidFill>
                        </a:rPr>
                        <a:t>10RM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smtClean="0">
                          <a:solidFill>
                            <a:schemeClr val="bg1"/>
                          </a:solidFill>
                        </a:rPr>
                        <a:t>11RM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smtClean="0">
                          <a:solidFill>
                            <a:schemeClr val="bg1"/>
                          </a:solidFill>
                        </a:rPr>
                        <a:t>12RM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marT="45700" marB="45700">
                    <a:solidFill>
                      <a:schemeClr val="accent1"/>
                    </a:solidFill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80%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78%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76%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75%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72%</a:t>
                      </a:r>
                      <a:endParaRPr lang="ko-KR" altLang="en-US" sz="180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70%</a:t>
                      </a:r>
                      <a:endParaRPr lang="ko-KR" alt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  <p:sp>
        <p:nvSpPr>
          <p:cNvPr id="13346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/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70kg 10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   VS</a:t>
            </a:r>
          </a:p>
          <a:p>
            <a:pPr algn="ctr">
              <a:defRPr/>
            </a:pP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80kg 7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851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- </a:t>
            </a:r>
            <a:fld id="{8D08C843-7086-467C-94E3-9DFC2B548FF8}" type="slidenum">
              <a:rPr lang="ko-KR" altLang="en-US" sz="1100" smtClean="0">
                <a:latin typeface="Arial" pitchFamily="34" charset="0"/>
              </a:rPr>
              <a:pPr/>
              <a:t>35</a:t>
            </a:fld>
            <a:r>
              <a:rPr lang="en-US" altLang="ko-KR" smtClean="0">
                <a:latin typeface="Arial" pitchFamily="34" charset="0"/>
              </a:rPr>
              <a:t> -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3563938" y="915988"/>
            <a:ext cx="4824412" cy="14398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0" rIns="36000" bIns="0" anchor="ctr"/>
          <a:lstStyle/>
          <a:p>
            <a:pPr>
              <a:defRPr/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추가중량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=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현재드는</a:t>
            </a:r>
            <a:r>
              <a:rPr lang="ko-KR" altLang="en-US" sz="16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무게 </a:t>
            </a:r>
            <a:r>
              <a:rPr lang="en-US" altLang="ko-KR" sz="16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x 0.025 x </a:t>
            </a:r>
            <a:r>
              <a:rPr lang="ko-KR" altLang="en-US" sz="16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현재 드는 횟수</a:t>
            </a:r>
            <a:endParaRPr lang="en-US" altLang="ko-KR" sz="16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defRPr/>
            </a:pP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defRPr/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최대무게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=</a:t>
            </a:r>
            <a:r>
              <a:rPr lang="ko-KR" altLang="en-US" sz="16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현재무게 </a:t>
            </a:r>
            <a:r>
              <a:rPr lang="en-US" altLang="ko-KR" sz="16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+ </a:t>
            </a:r>
            <a:r>
              <a:rPr lang="ko-KR" altLang="en-US" sz="16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추가중량</a:t>
            </a:r>
          </a:p>
          <a:p>
            <a:pPr>
              <a:defRPr/>
            </a:pP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485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111250"/>
            <a:ext cx="200660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68313" y="123825"/>
            <a:ext cx="4032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25B585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b="1" dirty="0">
                <a:solidFill>
                  <a:srgbClr val="25B585"/>
                </a:solidFill>
                <a:latin typeface="맑은 고딕" pitchFamily="50" charset="-127"/>
                <a:ea typeface="맑은 고딕" pitchFamily="50" charset="-127"/>
              </a:rPr>
              <a:t>서비스 소개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레벨 산출방법</a:t>
            </a:r>
          </a:p>
        </p:txBody>
      </p:sp>
    </p:spTree>
    <p:extLst>
      <p:ext uri="{BB962C8B-B14F-4D97-AF65-F5344CB8AC3E}">
        <p14:creationId xmlns:p14="http://schemas.microsoft.com/office/powerpoint/2010/main" val="317377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953" y="799489"/>
            <a:ext cx="30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배달의민족 도현" pitchFamily="50" charset="-127"/>
                <a:ea typeface="배달의민족 도현" pitchFamily="50" charset="-127"/>
              </a:rPr>
              <a:t>70kg 10</a:t>
            </a:r>
            <a:r>
              <a:rPr lang="ko-KR" altLang="en-US" sz="1800" dirty="0" smtClean="0">
                <a:latin typeface="배달의민족 도현" pitchFamily="50" charset="-127"/>
                <a:ea typeface="배달의민족 도현" pitchFamily="50" charset="-127"/>
              </a:rPr>
              <a:t>회   </a:t>
            </a:r>
            <a:r>
              <a:rPr lang="en-US" altLang="ko-KR" sz="1800" dirty="0" err="1" smtClean="0">
                <a:latin typeface="배달의민족 도현" pitchFamily="50" charset="-127"/>
                <a:ea typeface="배달의민족 도현" pitchFamily="50" charset="-127"/>
              </a:rPr>
              <a:t>vs</a:t>
            </a:r>
            <a:r>
              <a:rPr lang="en-US" altLang="ko-KR" sz="1800" dirty="0" smtClean="0">
                <a:latin typeface="배달의민족 도현" pitchFamily="50" charset="-127"/>
                <a:ea typeface="배달의민족 도현" pitchFamily="50" charset="-127"/>
              </a:rPr>
              <a:t>   80kg 7</a:t>
            </a:r>
            <a:r>
              <a:rPr lang="ko-KR" altLang="en-US" sz="1800" dirty="0" smtClean="0">
                <a:latin typeface="배달의민족 도현" pitchFamily="50" charset="-127"/>
                <a:ea typeface="배달의민족 도현" pitchFamily="50" charset="-127"/>
              </a:rPr>
              <a:t>회</a:t>
            </a:r>
            <a:endParaRPr lang="ko-KR" altLang="en-US" sz="1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6399" y="1481559"/>
            <a:ext cx="1466797" cy="335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기존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5116" y="1481559"/>
            <a:ext cx="1466797" cy="335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>
                    <a:lumMod val="9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헬게이터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8" name="L 도형 7"/>
          <p:cNvSpPr/>
          <p:nvPr/>
        </p:nvSpPr>
        <p:spPr>
          <a:xfrm rot="2700000" flipH="1" flipV="1">
            <a:off x="1923597" y="2173280"/>
            <a:ext cx="480086" cy="480086"/>
          </a:xfrm>
          <a:prstGeom prst="corner">
            <a:avLst>
              <a:gd name="adj1" fmla="val 26543"/>
              <a:gd name="adj2" fmla="val 302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816" y="2321883"/>
            <a:ext cx="16693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700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포인트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L 도형 9"/>
          <p:cNvSpPr/>
          <p:nvPr/>
        </p:nvSpPr>
        <p:spPr>
          <a:xfrm rot="2700000">
            <a:off x="6934709" y="2203625"/>
            <a:ext cx="495783" cy="495783"/>
          </a:xfrm>
          <a:prstGeom prst="corner">
            <a:avLst>
              <a:gd name="adj1" fmla="val 26543"/>
              <a:gd name="adj2" fmla="val 302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46549" y="2289934"/>
            <a:ext cx="16693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560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포인트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65987" y="2319904"/>
            <a:ext cx="16693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94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포인트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7227" y="2289933"/>
            <a:ext cx="16693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도현" pitchFamily="50" charset="-127"/>
                <a:ea typeface="배달의민족 도현" pitchFamily="50" charset="-127"/>
              </a:rPr>
              <a:t>117.5</a:t>
            </a:r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포인트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0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- </a:t>
            </a:r>
            <a:fld id="{AD9F08FE-B477-4DCF-9989-B04C068654F7}" type="slidenum">
              <a:rPr lang="ko-KR" altLang="en-US" sz="1100" smtClean="0">
                <a:latin typeface="Arial" pitchFamily="34" charset="0"/>
              </a:rPr>
              <a:pPr/>
              <a:t>37</a:t>
            </a:fld>
            <a:r>
              <a:rPr lang="en-US" altLang="ko-KR" smtClean="0">
                <a:latin typeface="Arial" pitchFamily="34" charset="0"/>
              </a:rPr>
              <a:t> -</a:t>
            </a:r>
          </a:p>
        </p:txBody>
      </p:sp>
      <p:pic>
        <p:nvPicPr>
          <p:cNvPr id="35843" name="Picture 7" descr="D:\Dropbox\헬게이터\운동자료\3차버전\데드_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8"/>
            <a:ext cx="4140200" cy="245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8" descr="D:\Dropbox\헬게이터\운동자료\3차버전\벤치_남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5000" y="33338"/>
            <a:ext cx="4562475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9" descr="D:\Dropbox\헬게이터\운동자료\3차버전\스쿼트_남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674938"/>
            <a:ext cx="41402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10" descr="D:\Dropbox\헬게이터\운동자료\3차버전\턱걸이_남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7538" y="2468563"/>
            <a:ext cx="4579937" cy="26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14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내용 개체 틀 2"/>
          <p:cNvSpPr>
            <a:spLocks noGrp="1"/>
          </p:cNvSpPr>
          <p:nvPr>
            <p:ph idx="1"/>
          </p:nvPr>
        </p:nvSpPr>
        <p:spPr>
          <a:xfrm>
            <a:off x="611188" y="2139950"/>
            <a:ext cx="8281292" cy="25923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제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자의 눈으로 </a:t>
            </a:r>
            <a:r>
              <a:rPr lang="ko-KR" altLang="en-US" sz="1600" spc="-150" dirty="0" err="1">
                <a:latin typeface="맑은 고딕" pitchFamily="50" charset="-127"/>
                <a:ea typeface="맑은 고딕" pitchFamily="50" charset="-127"/>
              </a:rPr>
              <a:t>보지말고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 자신이 이 </a:t>
            </a:r>
            <a:r>
              <a:rPr lang="ko-KR" altLang="en-US" sz="1600" spc="-150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 사용자라고 생각해봐라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레벨이 높아져봤자 나는 </a:t>
            </a:r>
            <a:r>
              <a:rPr lang="ko-KR" altLang="en-US" sz="1600" spc="-150" dirty="0" err="1">
                <a:latin typeface="맑은 고딕" pitchFamily="50" charset="-127"/>
                <a:ea typeface="맑은 고딕" pitchFamily="50" charset="-127"/>
              </a:rPr>
              <a:t>얻는것이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 없다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레벨에 맞게끔 헬스 정보들이 </a:t>
            </a:r>
            <a:r>
              <a:rPr lang="ko-KR" altLang="en-US" sz="1600" spc="-150" dirty="0" err="1">
                <a:latin typeface="맑은 고딕" pitchFamily="50" charset="-127"/>
                <a:ea typeface="맑은 고딕" pitchFamily="50" charset="-127"/>
              </a:rPr>
              <a:t>큐레이션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 되기 때문에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속이게 되면 자신의 능력과 상관없는 필요 없는 </a:t>
            </a:r>
            <a:r>
              <a:rPr lang="ko-KR" altLang="en-US" sz="1600" spc="-15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수신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승급을 </a:t>
            </a:r>
            <a:r>
              <a:rPr lang="ko-KR" altLang="en-US" sz="1600" spc="-150" dirty="0" err="1">
                <a:latin typeface="맑은 고딕" pitchFamily="50" charset="-127"/>
                <a:ea typeface="맑은 고딕" pitchFamily="50" charset="-127"/>
              </a:rPr>
              <a:t>할정도의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 데이터가 입력되면 동영상을 통한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인증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골드 상위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20%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이상부터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레벨에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근거한 더 낮은 노력포인트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높게 하면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레벨 업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 해버림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) 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벤치프레스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50kg 1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골드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: 100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spc="-150" dirty="0" err="1">
                <a:latin typeface="맑은 고딕" pitchFamily="50" charset="-127"/>
                <a:ea typeface="맑은 고딕" pitchFamily="50" charset="-127"/>
              </a:rPr>
              <a:t>플래티넘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: 60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spc="-150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대륙의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여행자 스토리 </a:t>
            </a:r>
            <a:r>
              <a:rPr lang="ko-KR" altLang="en-US" sz="1600" spc="-150" dirty="0" err="1">
                <a:latin typeface="맑은 고딕" pitchFamily="50" charset="-127"/>
                <a:ea typeface="맑은 고딕" pitchFamily="50" charset="-127"/>
              </a:rPr>
              <a:t>텔링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나의 데이터가 나와 비슷한 몸에서 비슷한 목표를 </a:t>
            </a:r>
            <a:r>
              <a:rPr lang="ko-KR" altLang="en-US" sz="1600" spc="-150" dirty="0" err="1">
                <a:latin typeface="맑은 고딕" pitchFamily="50" charset="-127"/>
                <a:ea typeface="맑은 고딕" pitchFamily="50" charset="-127"/>
              </a:rPr>
              <a:t>가진사람들에게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 도움이 된다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내가  이전의 사람들의 데이터를 바탕으로 도움을 </a:t>
            </a:r>
            <a:r>
              <a:rPr lang="ko-KR" altLang="en-US" sz="1600" spc="-150" dirty="0" err="1">
                <a:latin typeface="맑은 고딕" pitchFamily="50" charset="-127"/>
                <a:ea typeface="맑은 고딕" pitchFamily="50" charset="-127"/>
              </a:rPr>
              <a:t>받고있듯이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유저들끼리 서로를 감독하는 자체정화 시스템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-150" dirty="0" err="1" smtClean="0">
                <a:latin typeface="맑은 고딕" pitchFamily="50" charset="-127"/>
                <a:ea typeface="맑은 고딕" pitchFamily="50" charset="-127"/>
              </a:rPr>
              <a:t>웨어러블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 디바이스의 </a:t>
            </a:r>
            <a:r>
              <a:rPr lang="ko-KR" altLang="en-US" sz="1600" spc="-150" dirty="0" err="1" smtClean="0">
                <a:latin typeface="맑은 고딕" pitchFamily="50" charset="-127"/>
                <a:ea typeface="맑은 고딕" pitchFamily="50" charset="-127"/>
              </a:rPr>
              <a:t>심박수와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 모션인식</a:t>
            </a:r>
          </a:p>
        </p:txBody>
      </p:sp>
      <p:sp>
        <p:nvSpPr>
          <p:cNvPr id="29700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55650" y="843558"/>
            <a:ext cx="7488758" cy="1008062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근본적으로 우리는 </a:t>
            </a:r>
            <a:r>
              <a:rPr lang="ko-KR" altLang="en-US" sz="1100" spc="-150" dirty="0" err="1" smtClean="0">
                <a:latin typeface="맑은 고딕" pitchFamily="50" charset="-127"/>
                <a:ea typeface="맑은 고딕" pitchFamily="50" charset="-127"/>
              </a:rPr>
              <a:t>위키의</a:t>
            </a:r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 정신을 믿는다</a:t>
            </a:r>
            <a:r>
              <a:rPr lang="en-US" altLang="ko-KR" sz="11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하지만 아무것도 안 하면 진짜 </a:t>
            </a:r>
            <a:r>
              <a:rPr lang="ko-KR" altLang="en-US" sz="1100" spc="-150" smtClean="0">
                <a:latin typeface="맑은 고딕" pitchFamily="50" charset="-127"/>
                <a:ea typeface="맑은 고딕" pitchFamily="50" charset="-127"/>
              </a:rPr>
              <a:t>소수의  몇사람때문에 </a:t>
            </a:r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전체 물이 흐려질 수 있어서 </a:t>
            </a:r>
            <a:r>
              <a:rPr lang="en-US" altLang="ko-KR" sz="11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100" spc="-150" dirty="0" smtClean="0">
                <a:latin typeface="맑은 고딕" pitchFamily="50" charset="-127"/>
                <a:ea typeface="맑은 고딕" pitchFamily="50" charset="-127"/>
              </a:rPr>
              <a:t>개의 대안을 가지고 있다</a:t>
            </a:r>
            <a:r>
              <a:rPr lang="en-US" altLang="ko-KR" sz="11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1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868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- </a:t>
            </a:r>
            <a:fld id="{0669B7A6-D852-4DEB-BCE1-B73D3E1D5FDB}" type="slidenum">
              <a:rPr lang="ko-KR" altLang="en-US" sz="1100" smtClean="0">
                <a:latin typeface="Arial" pitchFamily="34" charset="0"/>
              </a:rPr>
              <a:pPr/>
              <a:t>38</a:t>
            </a:fld>
            <a:r>
              <a:rPr lang="en-US" altLang="ko-KR" smtClean="0">
                <a:latin typeface="Arial" pitchFamily="34" charset="0"/>
              </a:rPr>
              <a:t> -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39750" y="195263"/>
            <a:ext cx="4032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유저의 </a:t>
            </a:r>
            <a:r>
              <a:rPr lang="ko-KR" altLang="en-US" b="1" spc="-150" dirty="0">
                <a:solidFill>
                  <a:srgbClr val="FF5050"/>
                </a:solidFill>
                <a:latin typeface="맑은 고딕" pitchFamily="50" charset="-127"/>
                <a:ea typeface="맑은 고딕" pitchFamily="50" charset="-127"/>
              </a:rPr>
              <a:t>거짓데이터</a:t>
            </a:r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문제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385105"/>
            <a:ext cx="1227174" cy="16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ko-KR" altLang="en-US" smtClean="0">
                <a:latin typeface="Arial" pitchFamily="34" charset="0"/>
              </a:rPr>
              <a:t>- </a:t>
            </a:r>
            <a:fld id="{654BFEEE-DF83-4650-92F0-AA0EBD9A43AD}" type="slidenum">
              <a:rPr lang="ko-KR" altLang="en-US" sz="1100" smtClean="0">
                <a:latin typeface="Arial" pitchFamily="34" charset="0"/>
              </a:rPr>
              <a:pPr/>
              <a:t>39</a:t>
            </a:fld>
            <a:r>
              <a:rPr lang="en-US" altLang="ko-KR" smtClean="0">
                <a:latin typeface="Arial" pitchFamily="34" charset="0"/>
              </a:rPr>
              <a:t> -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39750" y="195263"/>
            <a:ext cx="4032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유저의 </a:t>
            </a:r>
            <a:r>
              <a:rPr lang="ko-KR" altLang="en-US" b="1" spc="-150">
                <a:solidFill>
                  <a:srgbClr val="FF5050"/>
                </a:solidFill>
                <a:latin typeface="맑은 고딕" pitchFamily="50" charset="-127"/>
                <a:ea typeface="맑은 고딕" pitchFamily="50" charset="-127"/>
              </a:rPr>
              <a:t>오버트레이닝 </a:t>
            </a:r>
            <a:r>
              <a:rPr lang="ko-KR" altLang="en-US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39750" y="771525"/>
            <a:ext cx="74168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오버트레이닝 할만큼 위력</a:t>
            </a:r>
            <a:r>
              <a:rPr lang="en-US" altLang="ko-KR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?  </a:t>
            </a:r>
            <a:r>
              <a:rPr lang="ko-KR" altLang="en-US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우리 타겟유저로는 쉽지않은 일</a:t>
            </a:r>
            <a:r>
              <a:rPr lang="en-US" altLang="ko-KR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defRPr/>
            </a:pPr>
            <a:endParaRPr lang="en-US" altLang="ko-KR" b="1" spc="-15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순위는 사람이 모여있는 곳 어디서나 존재하는 것</a:t>
            </a:r>
            <a:r>
              <a:rPr lang="en-US" altLang="ko-KR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수능</a:t>
            </a:r>
            <a:r>
              <a:rPr lang="en-US" altLang="ko-KR" b="1" spc="-15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defRPr/>
            </a:pPr>
            <a:endParaRPr lang="en-US" altLang="ko-KR" b="1" spc="-15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한가지 기준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x 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다양한 기준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다른시간대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자기구간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내친구들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defRPr/>
            </a:pP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우리 초기유저들의 분위기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경쟁의 상대는 남이 아니라 과거의 나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8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ppt\123-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813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2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/>
        </p:nvGraphicFramePr>
        <p:xfrm>
          <a:off x="299864" y="627535"/>
          <a:ext cx="8377126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915" name="TextBox 5"/>
          <p:cNvSpPr txBox="1">
            <a:spLocks noChangeArrowheads="1"/>
          </p:cNvSpPr>
          <p:nvPr/>
        </p:nvSpPr>
        <p:spPr bwMode="auto">
          <a:xfrm>
            <a:off x="250825" y="195263"/>
            <a:ext cx="30972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908" tIns="43954" rIns="87908" bIns="43954">
            <a:spAutoFit/>
          </a:bodyPr>
          <a:lstStyle/>
          <a:p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게임화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Gamification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916" name="TextBox 6"/>
          <p:cNvSpPr txBox="1">
            <a:spLocks noChangeArrowheads="1"/>
          </p:cNvSpPr>
          <p:nvPr/>
        </p:nvSpPr>
        <p:spPr bwMode="auto">
          <a:xfrm>
            <a:off x="468313" y="3543300"/>
            <a:ext cx="7416800" cy="119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908" tIns="43954" rIns="87908" bIns="43954">
            <a:spAutoFit/>
          </a:bodyPr>
          <a:lstStyle/>
          <a:p>
            <a:r>
              <a:rPr lang="ko-KR" altLang="en-US">
                <a:latin typeface="나눔바른고딕" pitchFamily="50" charset="-127"/>
                <a:ea typeface="나눔바른고딕" pitchFamily="50" charset="-127"/>
              </a:rPr>
              <a:t>온라인 게임문화가 잘 발달되어있는 국가의 젊은이들은 </a:t>
            </a:r>
            <a:r>
              <a:rPr lang="en-US" altLang="ko-KR">
                <a:latin typeface="나눔바른고딕" pitchFamily="50" charset="-127"/>
                <a:ea typeface="나눔바른고딕" pitchFamily="50" charset="-127"/>
              </a:rPr>
              <a:t>21</a:t>
            </a:r>
            <a:r>
              <a:rPr lang="ko-KR" altLang="en-US">
                <a:latin typeface="나눔바른고딕" pitchFamily="50" charset="-127"/>
                <a:ea typeface="나눔바른고딕" pitchFamily="50" charset="-127"/>
              </a:rPr>
              <a:t>살이 될때까지 </a:t>
            </a:r>
            <a:r>
              <a:rPr lang="en-US" altLang="ko-KR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만시간을 게임에 투자</a:t>
            </a:r>
            <a:r>
              <a:rPr lang="en-US" altLang="ko-KR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>
                <a:latin typeface="나눔바른고딕" pitchFamily="50" charset="-127"/>
                <a:ea typeface="나눔바른고딕" pitchFamily="50" charset="-127"/>
              </a:rPr>
              <a:t>미국의 학생들이 </a:t>
            </a:r>
            <a:r>
              <a:rPr lang="en-US" altLang="ko-KR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>
                <a:latin typeface="나눔바른고딕" pitchFamily="50" charset="-127"/>
                <a:ea typeface="나눔바른고딕" pitchFamily="50" charset="-127"/>
              </a:rPr>
              <a:t>학년에서 고등학교 졸업까지 한번의 결석없이 학교에서 보내는 시간과 같고</a:t>
            </a:r>
            <a:r>
              <a:rPr lang="en-US" altLang="ko-KR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>
                <a:latin typeface="나눔바른고딕" pitchFamily="50" charset="-127"/>
                <a:ea typeface="나눔바른고딕" pitchFamily="50" charset="-127"/>
              </a:rPr>
              <a:t>아웃라이어의 </a:t>
            </a:r>
            <a:r>
              <a:rPr lang="en-US" altLang="ko-KR"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>
                <a:latin typeface="나눔바른고딕" pitchFamily="50" charset="-127"/>
                <a:ea typeface="나눔바른고딕" pitchFamily="50" charset="-127"/>
              </a:rPr>
              <a:t>만시간의 법칙과도 같다</a:t>
            </a:r>
            <a:r>
              <a:rPr lang="en-US" altLang="ko-KR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r>
              <a:rPr lang="ko-KR" altLang="en-US">
                <a:latin typeface="나눔바른고딕" pitchFamily="50" charset="-127"/>
                <a:ea typeface="나눔바른고딕" pitchFamily="50" charset="-127"/>
              </a:rPr>
              <a:t>이렇게 게임에 익숙한 사람들을 이용하면 엄청난 것을 이룰수 있다</a:t>
            </a:r>
            <a:r>
              <a:rPr lang="en-US" altLang="ko-KR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7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내용 개체 틀 2"/>
          <p:cNvSpPr>
            <a:spLocks noGrp="1"/>
          </p:cNvSpPr>
          <p:nvPr>
            <p:ph idx="1"/>
          </p:nvPr>
        </p:nvSpPr>
        <p:spPr>
          <a:xfrm>
            <a:off x="323850" y="1276350"/>
            <a:ext cx="2025650" cy="33940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캐리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트롤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버프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너프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하드코어 유저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퀘스트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OP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GG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패시브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PVP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길드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3779838" y="1058863"/>
            <a:ext cx="5256212" cy="392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기획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회사의 핵심 두뇌 집단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그들은 게임을 하고 살지 않았다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특히 고위직임원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높은 사람들은 게임을 싫어한다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비용이 많이 들고 적용 과정이 어렵다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사용자들의 경험과 배움 활동에 집중할 수 있어야 한다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게임화를 적용하려는 분야에 대한 전문 지식이 필요하다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계속된 패치가 이루어져야 하는데</a:t>
            </a: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대기업은 할당 받은 일만 하는 수동적인 태도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4.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본질적으로 교육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사람에 대한 이해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심리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동기부여</a:t>
            </a: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5. Cheater.  </a:t>
            </a:r>
            <a:r>
              <a:rPr lang="ko-KR" altLang="en-US" sz="1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체리피커의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장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200" spc="-15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28788" y="1276350"/>
            <a:ext cx="4572000" cy="36925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패치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몹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인챈트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일점사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인벤토리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자유도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논타겟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드롭율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어그로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서포터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이니시에이팅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39750" y="195263"/>
            <a:ext cx="4032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게임화의 </a:t>
            </a:r>
            <a:r>
              <a:rPr lang="ko-KR" altLang="en-US" b="1" dirty="0">
                <a:solidFill>
                  <a:srgbClr val="FF5050"/>
                </a:solidFill>
                <a:latin typeface="맑은 고딕" pitchFamily="50" charset="-127"/>
                <a:ea typeface="맑은 고딕" pitchFamily="50" charset="-127"/>
              </a:rPr>
              <a:t>단점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96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ppt\123-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" y="14295"/>
            <a:ext cx="9122712" cy="5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8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ppt\123-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"/>
            <a:ext cx="9144000" cy="5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Desktop\ppt\123-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"/>
            <a:ext cx="9144000" cy="5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750496"/>
            <a:ext cx="2393335" cy="210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15766"/>
            <a:ext cx="2203149" cy="2252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99792" y="98757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</a:rPr>
              <a:t>살찌우는 법 </a:t>
            </a:r>
            <a:endParaRPr lang="ko-KR" altLang="en-US" sz="14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4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istrator\Desktop\ppt\123-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8" y="-5977"/>
            <a:ext cx="9158768" cy="51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9792" y="98757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</a:rPr>
              <a:t>살찌우는 법 </a:t>
            </a:r>
            <a:endParaRPr lang="ko-KR" altLang="en-US" sz="1400" dirty="0"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86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istrator\Desktop\ppt\123-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"/>
            <a:ext cx="9144000" cy="5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82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1211</Words>
  <Application>Microsoft Office PowerPoint</Application>
  <PresentationFormat>화면 슬라이드 쇼(16:9)</PresentationFormat>
  <Paragraphs>282</Paragraphs>
  <Slides>41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굴림</vt:lpstr>
      <vt:lpstr>Arial</vt:lpstr>
      <vt:lpstr>맑은 고딕</vt:lpstr>
      <vt:lpstr>12롯데마트드림Light</vt:lpstr>
      <vt:lpstr>배달의민족 도현</vt:lpstr>
      <vt:lpstr>나눔바른고딕</vt:lpstr>
      <vt:lpstr>-윤고딕320</vt:lpstr>
      <vt:lpstr>나눔바른고딕OTF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7</cp:revision>
  <cp:lastPrinted>2016-11-17T19:39:29Z</cp:lastPrinted>
  <dcterms:created xsi:type="dcterms:W3CDTF">2016-11-17T18:55:33Z</dcterms:created>
  <dcterms:modified xsi:type="dcterms:W3CDTF">2016-11-17T19:44:57Z</dcterms:modified>
</cp:coreProperties>
</file>